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8" r:id="rId2"/>
    <p:sldId id="349" r:id="rId3"/>
    <p:sldId id="345" r:id="rId4"/>
    <p:sldId id="282" r:id="rId5"/>
    <p:sldId id="347" r:id="rId6"/>
    <p:sldId id="343" r:id="rId7"/>
    <p:sldId id="328" r:id="rId8"/>
    <p:sldId id="329" r:id="rId9"/>
    <p:sldId id="339" r:id="rId10"/>
    <p:sldId id="332" r:id="rId11"/>
    <p:sldId id="334" r:id="rId12"/>
    <p:sldId id="336" r:id="rId13"/>
    <p:sldId id="338" r:id="rId14"/>
    <p:sldId id="341" r:id="rId15"/>
    <p:sldId id="324" r:id="rId16"/>
    <p:sldId id="314" r:id="rId17"/>
    <p:sldId id="311" r:id="rId18"/>
    <p:sldId id="325" r:id="rId19"/>
    <p:sldId id="326" r:id="rId20"/>
    <p:sldId id="327" r:id="rId21"/>
    <p:sldId id="307" r:id="rId22"/>
    <p:sldId id="302" r:id="rId23"/>
    <p:sldId id="305" r:id="rId24"/>
    <p:sldId id="306" r:id="rId25"/>
    <p:sldId id="299" r:id="rId26"/>
    <p:sldId id="300" r:id="rId27"/>
    <p:sldId id="304" r:id="rId28"/>
    <p:sldId id="301" r:id="rId29"/>
    <p:sldId id="342" r:id="rId30"/>
    <p:sldId id="288" r:id="rId31"/>
    <p:sldId id="293" r:id="rId32"/>
    <p:sldId id="340" r:id="rId33"/>
    <p:sldId id="284" r:id="rId34"/>
    <p:sldId id="285" r:id="rId35"/>
    <p:sldId id="286" r:id="rId36"/>
    <p:sldId id="287" r:id="rId37"/>
    <p:sldId id="289"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1413A-6D28-43F7-9D0F-CCC4734A73F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F26ECD8-14F8-4AD6-B3D2-99238E52AB06}">
      <dgm:prSet/>
      <dgm:spPr/>
      <dgm:t>
        <a:bodyPr/>
        <a:lstStyle/>
        <a:p>
          <a:r>
            <a:rPr lang="en-GB" dirty="0" err="1"/>
            <a:t>Ph.D</a:t>
          </a:r>
          <a:r>
            <a:rPr lang="en-GB" dirty="0"/>
            <a:t> in Corrosion Science and Corrosion Engineering </a:t>
          </a:r>
        </a:p>
        <a:p>
          <a:r>
            <a:rPr lang="en-GB" dirty="0"/>
            <a:t>(1975 UMIST, University of Manchester - UK)</a:t>
          </a:r>
          <a:endParaRPr lang="en-US" dirty="0"/>
        </a:p>
      </dgm:t>
    </dgm:pt>
    <dgm:pt modelId="{31B70CCC-4FBE-4EEB-9262-153BE4D978F4}" type="parTrans" cxnId="{1966E803-0D3F-402E-BF29-60F781C18562}">
      <dgm:prSet/>
      <dgm:spPr/>
      <dgm:t>
        <a:bodyPr/>
        <a:lstStyle/>
        <a:p>
          <a:endParaRPr lang="en-US"/>
        </a:p>
      </dgm:t>
    </dgm:pt>
    <dgm:pt modelId="{0D46C986-02F9-4851-8FD1-7FF78B6B84C7}" type="sibTrans" cxnId="{1966E803-0D3F-402E-BF29-60F781C18562}">
      <dgm:prSet/>
      <dgm:spPr/>
      <dgm:t>
        <a:bodyPr/>
        <a:lstStyle/>
        <a:p>
          <a:endParaRPr lang="en-US"/>
        </a:p>
      </dgm:t>
    </dgm:pt>
    <dgm:pt modelId="{7BB08612-5DC1-4477-8792-EA5CECEAA94E}">
      <dgm:prSet/>
      <dgm:spPr/>
      <dgm:t>
        <a:bodyPr/>
        <a:lstStyle/>
        <a:p>
          <a:r>
            <a:rPr lang="en-GB" dirty="0"/>
            <a:t>50 + years (Research,  Academic,  Industrial and Consultancy) </a:t>
          </a:r>
          <a:endParaRPr lang="en-US" dirty="0"/>
        </a:p>
      </dgm:t>
    </dgm:pt>
    <dgm:pt modelId="{7D3751D8-0724-4B66-9E6F-83DDBCBD1F6A}" type="parTrans" cxnId="{45E304AB-1D44-458B-A171-0577F124743A}">
      <dgm:prSet/>
      <dgm:spPr/>
      <dgm:t>
        <a:bodyPr/>
        <a:lstStyle/>
        <a:p>
          <a:endParaRPr lang="en-US"/>
        </a:p>
      </dgm:t>
    </dgm:pt>
    <dgm:pt modelId="{E633B0BC-7FE8-4976-80C8-6D1D666234C8}" type="sibTrans" cxnId="{45E304AB-1D44-458B-A171-0577F124743A}">
      <dgm:prSet/>
      <dgm:spPr/>
      <dgm:t>
        <a:bodyPr/>
        <a:lstStyle/>
        <a:p>
          <a:endParaRPr lang="en-US"/>
        </a:p>
      </dgm:t>
    </dgm:pt>
    <dgm:pt modelId="{F75B88EF-6C4E-4599-8FE9-100EDB8F6B7D}" type="pres">
      <dgm:prSet presAssocID="{46B1413A-6D28-43F7-9D0F-CCC4734A73FE}" presName="linear" presStyleCnt="0">
        <dgm:presLayoutVars>
          <dgm:animLvl val="lvl"/>
          <dgm:resizeHandles val="exact"/>
        </dgm:presLayoutVars>
      </dgm:prSet>
      <dgm:spPr/>
    </dgm:pt>
    <dgm:pt modelId="{AC011127-69EE-4D36-A5E1-FF6A42CB4133}" type="pres">
      <dgm:prSet presAssocID="{5F26ECD8-14F8-4AD6-B3D2-99238E52AB06}" presName="parentText" presStyleLbl="node1" presStyleIdx="0" presStyleCnt="2">
        <dgm:presLayoutVars>
          <dgm:chMax val="0"/>
          <dgm:bulletEnabled val="1"/>
        </dgm:presLayoutVars>
      </dgm:prSet>
      <dgm:spPr/>
    </dgm:pt>
    <dgm:pt modelId="{C8669971-C0A8-432A-AA54-02FC37FA35F2}" type="pres">
      <dgm:prSet presAssocID="{0D46C986-02F9-4851-8FD1-7FF78B6B84C7}" presName="spacer" presStyleCnt="0"/>
      <dgm:spPr/>
    </dgm:pt>
    <dgm:pt modelId="{1A950452-5735-4EC9-98F8-639190D0E453}" type="pres">
      <dgm:prSet presAssocID="{7BB08612-5DC1-4477-8792-EA5CECEAA94E}" presName="parentText" presStyleLbl="node1" presStyleIdx="1" presStyleCnt="2">
        <dgm:presLayoutVars>
          <dgm:chMax val="0"/>
          <dgm:bulletEnabled val="1"/>
        </dgm:presLayoutVars>
      </dgm:prSet>
      <dgm:spPr/>
    </dgm:pt>
  </dgm:ptLst>
  <dgm:cxnLst>
    <dgm:cxn modelId="{1966E803-0D3F-402E-BF29-60F781C18562}" srcId="{46B1413A-6D28-43F7-9D0F-CCC4734A73FE}" destId="{5F26ECD8-14F8-4AD6-B3D2-99238E52AB06}" srcOrd="0" destOrd="0" parTransId="{31B70CCC-4FBE-4EEB-9262-153BE4D978F4}" sibTransId="{0D46C986-02F9-4851-8FD1-7FF78B6B84C7}"/>
    <dgm:cxn modelId="{AF74F613-FCD5-4436-B8A6-E401E0043B91}" type="presOf" srcId="{5F26ECD8-14F8-4AD6-B3D2-99238E52AB06}" destId="{AC011127-69EE-4D36-A5E1-FF6A42CB4133}" srcOrd="0" destOrd="0" presId="urn:microsoft.com/office/officeart/2005/8/layout/vList2"/>
    <dgm:cxn modelId="{FAF4555E-35DC-40D1-B266-AD5338287F0A}" type="presOf" srcId="{7BB08612-5DC1-4477-8792-EA5CECEAA94E}" destId="{1A950452-5735-4EC9-98F8-639190D0E453}" srcOrd="0" destOrd="0" presId="urn:microsoft.com/office/officeart/2005/8/layout/vList2"/>
    <dgm:cxn modelId="{45E304AB-1D44-458B-A171-0577F124743A}" srcId="{46B1413A-6D28-43F7-9D0F-CCC4734A73FE}" destId="{7BB08612-5DC1-4477-8792-EA5CECEAA94E}" srcOrd="1" destOrd="0" parTransId="{7D3751D8-0724-4B66-9E6F-83DDBCBD1F6A}" sibTransId="{E633B0BC-7FE8-4976-80C8-6D1D666234C8}"/>
    <dgm:cxn modelId="{E672FCBA-D791-4389-8FF8-874D58BA4D9D}" type="presOf" srcId="{46B1413A-6D28-43F7-9D0F-CCC4734A73FE}" destId="{F75B88EF-6C4E-4599-8FE9-100EDB8F6B7D}" srcOrd="0" destOrd="0" presId="urn:microsoft.com/office/officeart/2005/8/layout/vList2"/>
    <dgm:cxn modelId="{43532AF9-310F-42EC-A223-4A07A296505C}" type="presParOf" srcId="{F75B88EF-6C4E-4599-8FE9-100EDB8F6B7D}" destId="{AC011127-69EE-4D36-A5E1-FF6A42CB4133}" srcOrd="0" destOrd="0" presId="urn:microsoft.com/office/officeart/2005/8/layout/vList2"/>
    <dgm:cxn modelId="{C617C5AC-2459-4A7B-B25A-A1CF09F2F9D8}" type="presParOf" srcId="{F75B88EF-6C4E-4599-8FE9-100EDB8F6B7D}" destId="{C8669971-C0A8-432A-AA54-02FC37FA35F2}" srcOrd="1" destOrd="0" presId="urn:microsoft.com/office/officeart/2005/8/layout/vList2"/>
    <dgm:cxn modelId="{C7DE086C-9BF4-4E34-8FA0-990F5E02ACD7}" type="presParOf" srcId="{F75B88EF-6C4E-4599-8FE9-100EDB8F6B7D}" destId="{1A950452-5735-4EC9-98F8-639190D0E45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11127-69EE-4D36-A5E1-FF6A42CB4133}">
      <dsp:nvSpPr>
        <dsp:cNvPr id="0" name=""/>
        <dsp:cNvSpPr/>
      </dsp:nvSpPr>
      <dsp:spPr>
        <a:xfrm>
          <a:off x="0" y="77903"/>
          <a:ext cx="6263640" cy="2625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err="1"/>
            <a:t>Ph.D</a:t>
          </a:r>
          <a:r>
            <a:rPr lang="en-GB" sz="3400" kern="1200" dirty="0"/>
            <a:t> in Corrosion Science and Corrosion Engineering </a:t>
          </a:r>
        </a:p>
        <a:p>
          <a:pPr marL="0" lvl="0" indent="0" algn="l" defTabSz="1511300">
            <a:lnSpc>
              <a:spcPct val="90000"/>
            </a:lnSpc>
            <a:spcBef>
              <a:spcPct val="0"/>
            </a:spcBef>
            <a:spcAft>
              <a:spcPct val="35000"/>
            </a:spcAft>
            <a:buNone/>
          </a:pPr>
          <a:r>
            <a:rPr lang="en-GB" sz="3400" kern="1200" dirty="0"/>
            <a:t>(1975 UMIST, University of Manchester - UK)</a:t>
          </a:r>
          <a:endParaRPr lang="en-US" sz="3400" kern="1200" dirty="0"/>
        </a:p>
      </dsp:txBody>
      <dsp:txXfrm>
        <a:off x="128165" y="206068"/>
        <a:ext cx="6007310" cy="2369150"/>
      </dsp:txXfrm>
    </dsp:sp>
    <dsp:sp modelId="{1A950452-5735-4EC9-98F8-639190D0E453}">
      <dsp:nvSpPr>
        <dsp:cNvPr id="0" name=""/>
        <dsp:cNvSpPr/>
      </dsp:nvSpPr>
      <dsp:spPr>
        <a:xfrm>
          <a:off x="0" y="2801303"/>
          <a:ext cx="6263640" cy="26254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50 + years (Research,  Academic,  Industrial and Consultancy) </a:t>
          </a:r>
          <a:endParaRPr lang="en-US" sz="3400" kern="1200" dirty="0"/>
        </a:p>
      </dsp:txBody>
      <dsp:txXfrm>
        <a:off x="128165" y="2929468"/>
        <a:ext cx="6007310" cy="23691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BD4C-CA4D-4C30-A60E-E5FB0CC6C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81266F-4229-4359-8863-0B6990259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C480038-630A-4136-B063-48329AE4A0A9}"/>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5" name="Footer Placeholder 4">
            <a:extLst>
              <a:ext uri="{FF2B5EF4-FFF2-40B4-BE49-F238E27FC236}">
                <a16:creationId xmlns:a16="http://schemas.microsoft.com/office/drawing/2014/main" id="{CB73E63C-041E-4795-A8A9-5FEB90C11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53F518-45CE-4BD3-A489-36654978A9DC}"/>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705823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7DB3A-6E90-4237-B726-02AA398B76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516E30-FBDA-4F58-BDAF-B6D3659F51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71C9C3-C3B3-4E5F-A4F2-BC284F1805A6}"/>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5" name="Footer Placeholder 4">
            <a:extLst>
              <a:ext uri="{FF2B5EF4-FFF2-40B4-BE49-F238E27FC236}">
                <a16:creationId xmlns:a16="http://schemas.microsoft.com/office/drawing/2014/main" id="{DCD8C898-256E-456F-B163-4CD619DA9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86D628-8334-4131-BFCA-38F1396AC887}"/>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270456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4A866-8550-47E0-ACE9-47047D6CCD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9FF9A9-F0D7-46A2-BD7C-5A2295A1CB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0F3748-3B31-4880-B3D0-70A55C3CFFD6}"/>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5" name="Footer Placeholder 4">
            <a:extLst>
              <a:ext uri="{FF2B5EF4-FFF2-40B4-BE49-F238E27FC236}">
                <a16:creationId xmlns:a16="http://schemas.microsoft.com/office/drawing/2014/main" id="{B1502FA8-3BFA-4686-B7E3-C6BB4CA424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FC73DE-E54A-48BE-A712-8EC45DA7A634}"/>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246081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2DB4-4393-42BE-A50B-12AA04C31A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27BF12-7E80-40BA-9F5A-B0F753DF63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F002E0-C682-4292-A763-CDA54EEA15F6}"/>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5" name="Footer Placeholder 4">
            <a:extLst>
              <a:ext uri="{FF2B5EF4-FFF2-40B4-BE49-F238E27FC236}">
                <a16:creationId xmlns:a16="http://schemas.microsoft.com/office/drawing/2014/main" id="{E81BF1AD-8C5E-47D1-9A1D-378B4FAF74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1C61CD-1A10-4D1D-947A-C77340EA50D1}"/>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120103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79AC-167C-4A33-AFD4-1438CC5766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7EF897-2A74-4F9F-8A07-A30F8B597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FCADE-872A-4840-9143-A4B5C9CE61FD}"/>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5" name="Footer Placeholder 4">
            <a:extLst>
              <a:ext uri="{FF2B5EF4-FFF2-40B4-BE49-F238E27FC236}">
                <a16:creationId xmlns:a16="http://schemas.microsoft.com/office/drawing/2014/main" id="{8701E095-B0B0-46A8-BE58-2F5F1AAA9C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92B426-B3D9-46A0-8A57-521405868153}"/>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124771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95FA-BA0A-4FFE-9EF2-ADA44DCF72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9B1308-3CCB-4165-A1B6-B5F8AEC42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2243ED-7CA1-4F35-9D88-196107E800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C8C919-C24D-4E52-8EB8-A7D40D37387C}"/>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6" name="Footer Placeholder 5">
            <a:extLst>
              <a:ext uri="{FF2B5EF4-FFF2-40B4-BE49-F238E27FC236}">
                <a16:creationId xmlns:a16="http://schemas.microsoft.com/office/drawing/2014/main" id="{4A6B66BB-D01D-4215-8932-F27D54DEAB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D3BCC8-085B-4385-9F1E-AAE6BC9733F1}"/>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1808957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21D50-A5FB-4434-A618-354A699F34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894E0B-D09A-4291-9DE2-EAE79E8593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C6B761-16BC-47FA-BC91-101457A06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E33596-48D0-43DD-B357-180BAE66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29B68-A44A-40D5-9A86-5DD34C0EA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BB44D6-696A-40B6-80B5-16FB2B8EF51E}"/>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8" name="Footer Placeholder 7">
            <a:extLst>
              <a:ext uri="{FF2B5EF4-FFF2-40B4-BE49-F238E27FC236}">
                <a16:creationId xmlns:a16="http://schemas.microsoft.com/office/drawing/2014/main" id="{61378630-858B-4B9D-97B9-1A61B57136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4942F0-DBBA-4480-9AA7-0C557A3F4D36}"/>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254067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A9F6-7175-439C-A879-34DDA456D0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54C1CB-7ED6-49A3-B53C-ED020382D3A9}"/>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4" name="Footer Placeholder 3">
            <a:extLst>
              <a:ext uri="{FF2B5EF4-FFF2-40B4-BE49-F238E27FC236}">
                <a16:creationId xmlns:a16="http://schemas.microsoft.com/office/drawing/2014/main" id="{445D3D34-4445-4C63-A3D0-01377D298D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88CA6F-E917-4C16-92D1-F2104A0649C7}"/>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300721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9ED54C-7199-409E-9BF4-A453587DC10A}"/>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3" name="Footer Placeholder 2">
            <a:extLst>
              <a:ext uri="{FF2B5EF4-FFF2-40B4-BE49-F238E27FC236}">
                <a16:creationId xmlns:a16="http://schemas.microsoft.com/office/drawing/2014/main" id="{9C7C6A8A-B0A6-49A0-AD60-9432385085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F4E4C3-1C57-4AFF-A035-F3AB141F9AF7}"/>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4065108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F444-52D9-41B1-B8A5-1F0987378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19FDCE-C926-402C-8206-45D9E950C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0766C6-C84C-46BD-A66F-F09B373CC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D1F02-2470-4AF8-B4CE-A967B2276FD5}"/>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6" name="Footer Placeholder 5">
            <a:extLst>
              <a:ext uri="{FF2B5EF4-FFF2-40B4-BE49-F238E27FC236}">
                <a16:creationId xmlns:a16="http://schemas.microsoft.com/office/drawing/2014/main" id="{DD8EC837-7FC0-4D21-B2F7-5A4DB0960B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062469-1CE6-4B2C-80AA-C88D4CC18A7E}"/>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284892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D01F-1652-420C-9D9E-8E1E4BD58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1AF7C-A420-454D-BFB1-F6968FAD76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8B2236-4AEA-4366-B4D6-01BAC323F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D8395-558E-479B-BB10-6DE64428E895}"/>
              </a:ext>
            </a:extLst>
          </p:cNvPr>
          <p:cNvSpPr>
            <a:spLocks noGrp="1"/>
          </p:cNvSpPr>
          <p:nvPr>
            <p:ph type="dt" sz="half" idx="10"/>
          </p:nvPr>
        </p:nvSpPr>
        <p:spPr/>
        <p:txBody>
          <a:bodyPr/>
          <a:lstStyle/>
          <a:p>
            <a:fld id="{232DE291-6E2A-470F-B997-961F4A393C97}" type="datetimeFigureOut">
              <a:rPr lang="en-GB" smtClean="0"/>
              <a:t>29/09/2021</a:t>
            </a:fld>
            <a:endParaRPr lang="en-GB"/>
          </a:p>
        </p:txBody>
      </p:sp>
      <p:sp>
        <p:nvSpPr>
          <p:cNvPr id="6" name="Footer Placeholder 5">
            <a:extLst>
              <a:ext uri="{FF2B5EF4-FFF2-40B4-BE49-F238E27FC236}">
                <a16:creationId xmlns:a16="http://schemas.microsoft.com/office/drawing/2014/main" id="{92F12F0F-31B1-4179-A77B-8A69E9F204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F0A25-5B62-47C0-85E3-F722130ED78E}"/>
              </a:ext>
            </a:extLst>
          </p:cNvPr>
          <p:cNvSpPr>
            <a:spLocks noGrp="1"/>
          </p:cNvSpPr>
          <p:nvPr>
            <p:ph type="sldNum" sz="quarter" idx="12"/>
          </p:nvPr>
        </p:nvSpPr>
        <p:spPr/>
        <p:txBody>
          <a:bodyPr/>
          <a:lstStyle/>
          <a:p>
            <a:fld id="{D57BCD1A-0280-4857-85C1-C4626459460B}" type="slidenum">
              <a:rPr lang="en-GB" smtClean="0"/>
              <a:t>‹#›</a:t>
            </a:fld>
            <a:endParaRPr lang="en-GB"/>
          </a:p>
        </p:txBody>
      </p:sp>
    </p:spTree>
    <p:extLst>
      <p:ext uri="{BB962C8B-B14F-4D97-AF65-F5344CB8AC3E}">
        <p14:creationId xmlns:p14="http://schemas.microsoft.com/office/powerpoint/2010/main" val="11069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7F7973-E727-4FAD-BD0F-49B23BA39E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B8E322-896E-4239-8E98-E9E393A8D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09B3E6-41A3-43AB-B830-B0C415B013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DE291-6E2A-470F-B997-961F4A393C97}" type="datetimeFigureOut">
              <a:rPr lang="en-GB" smtClean="0"/>
              <a:t>29/09/2021</a:t>
            </a:fld>
            <a:endParaRPr lang="en-GB"/>
          </a:p>
        </p:txBody>
      </p:sp>
      <p:sp>
        <p:nvSpPr>
          <p:cNvPr id="5" name="Footer Placeholder 4">
            <a:extLst>
              <a:ext uri="{FF2B5EF4-FFF2-40B4-BE49-F238E27FC236}">
                <a16:creationId xmlns:a16="http://schemas.microsoft.com/office/drawing/2014/main" id="{6E1528DE-F4C1-4C5C-BC09-F6C97603D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8FD0FC-9BBB-466A-BBEE-EB2AB51CF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BCD1A-0280-4857-85C1-C4626459460B}" type="slidenum">
              <a:rPr lang="en-GB" smtClean="0"/>
              <a:t>‹#›</a:t>
            </a:fld>
            <a:endParaRPr lang="en-GB"/>
          </a:p>
        </p:txBody>
      </p:sp>
    </p:spTree>
    <p:extLst>
      <p:ext uri="{BB962C8B-B14F-4D97-AF65-F5344CB8AC3E}">
        <p14:creationId xmlns:p14="http://schemas.microsoft.com/office/powerpoint/2010/main" val="1073713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channel/UC25ZD7rtSE5iuTid3WGg9FA"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0B62F-5FCD-4E72-9A79-2574B1B5D40A}"/>
              </a:ext>
            </a:extLst>
          </p:cNvPr>
          <p:cNvSpPr>
            <a:spLocks noGrp="1"/>
          </p:cNvSpPr>
          <p:nvPr>
            <p:ph type="title"/>
          </p:nvPr>
        </p:nvSpPr>
        <p:spPr>
          <a:xfrm>
            <a:off x="674237" y="914400"/>
            <a:ext cx="3657600" cy="2995865"/>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On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Invitation</a:t>
            </a:r>
          </a:p>
        </p:txBody>
      </p:sp>
      <p:cxnSp>
        <p:nvCxnSpPr>
          <p:cNvPr id="16" name="Straight Connector 1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C8AA00B6-9805-49D2-8459-C88C78E902F6}"/>
              </a:ext>
            </a:extLst>
          </p:cNvPr>
          <p:cNvPicPr>
            <a:picLocks noGrp="1" noChangeAspect="1"/>
          </p:cNvPicPr>
          <p:nvPr>
            <p:ph idx="1"/>
          </p:nvPr>
        </p:nvPicPr>
        <p:blipFill rotWithShape="1">
          <a:blip r:embed="rId2"/>
          <a:srcRect t="2426" r="-1" b="-1"/>
          <a:stretch/>
        </p:blipFill>
        <p:spPr>
          <a:xfrm>
            <a:off x="4805680" y="492573"/>
            <a:ext cx="6638418" cy="5880796"/>
          </a:xfrm>
          <a:prstGeom prst="rect">
            <a:avLst/>
          </a:prstGeom>
        </p:spPr>
      </p:pic>
    </p:spTree>
    <p:extLst>
      <p:ext uri="{BB962C8B-B14F-4D97-AF65-F5344CB8AC3E}">
        <p14:creationId xmlns:p14="http://schemas.microsoft.com/office/powerpoint/2010/main" val="380229423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B43E4-E156-4E14-AFC2-76A220FEA0A8}"/>
              </a:ext>
            </a:extLst>
          </p:cNvPr>
          <p:cNvSpPr>
            <a:spLocks noGrp="1"/>
          </p:cNvSpPr>
          <p:nvPr>
            <p:ph type="title"/>
          </p:nvPr>
        </p:nvSpPr>
        <p:spPr>
          <a:xfrm>
            <a:off x="170430" y="1198418"/>
            <a:ext cx="3929974" cy="4461163"/>
          </a:xfrm>
        </p:spPr>
        <p:txBody>
          <a:bodyPr>
            <a:normAutofit/>
          </a:bodyPr>
          <a:lstStyle/>
          <a:p>
            <a:r>
              <a:rPr lang="en-GB" dirty="0">
                <a:solidFill>
                  <a:srgbClr val="FFFFFF"/>
                </a:solidFill>
              </a:rPr>
              <a:t>What is </a:t>
            </a:r>
            <a:br>
              <a:rPr lang="en-GB" dirty="0">
                <a:solidFill>
                  <a:srgbClr val="FFFFFF"/>
                </a:solidFill>
              </a:rPr>
            </a:br>
            <a:r>
              <a:rPr lang="en-GB" dirty="0">
                <a:solidFill>
                  <a:srgbClr val="FFFFFF"/>
                </a:solidFill>
              </a:rPr>
              <a:t>Corrosion Engineering</a:t>
            </a:r>
            <a:br>
              <a:rPr lang="en-GB" sz="4100" dirty="0">
                <a:solidFill>
                  <a:srgbClr val="FFFFFF"/>
                </a:solidFill>
              </a:rPr>
            </a:br>
            <a:r>
              <a:rPr lang="en-GB" sz="4100" dirty="0">
                <a:solidFill>
                  <a:srgbClr val="FFFFFF"/>
                </a:solidFill>
              </a:rPr>
              <a:t> </a:t>
            </a:r>
            <a:br>
              <a:rPr lang="en-GB" sz="4100" dirty="0">
                <a:solidFill>
                  <a:srgbClr val="FFFFFF"/>
                </a:solidFill>
              </a:rPr>
            </a:br>
            <a:r>
              <a:rPr lang="en-GB" sz="2800" dirty="0">
                <a:solidFill>
                  <a:srgbClr val="FFFFFF"/>
                </a:solidFill>
              </a:rPr>
              <a:t>(</a:t>
            </a:r>
            <a:r>
              <a:rPr lang="en-GB" sz="2800" dirty="0" err="1">
                <a:solidFill>
                  <a:srgbClr val="FFFFFF"/>
                </a:solidFill>
              </a:rPr>
              <a:t>Corrosionpedia</a:t>
            </a:r>
            <a:r>
              <a:rPr lang="en-GB" sz="2800" dirty="0">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CB5B43-ECEB-4F09-A0A7-28549205626B}"/>
              </a:ext>
            </a:extLst>
          </p:cNvPr>
          <p:cNvSpPr>
            <a:spLocks noGrp="1"/>
          </p:cNvSpPr>
          <p:nvPr>
            <p:ph idx="1"/>
          </p:nvPr>
        </p:nvSpPr>
        <p:spPr>
          <a:xfrm>
            <a:off x="4551119" y="591343"/>
            <a:ext cx="7190166" cy="5585619"/>
          </a:xfrm>
        </p:spPr>
        <p:txBody>
          <a:bodyPr anchor="ctr">
            <a:normAutofit/>
          </a:bodyPr>
          <a:lstStyle/>
          <a:p>
            <a:pPr algn="just"/>
            <a:r>
              <a:rPr lang="en-GB" sz="2400" dirty="0"/>
              <a:t>Corrosion engineering combines the knowledge of several fields, including:</a:t>
            </a:r>
          </a:p>
          <a:p>
            <a:r>
              <a:rPr lang="en-GB" sz="2400" dirty="0"/>
              <a:t>Chemical Engineering</a:t>
            </a:r>
          </a:p>
          <a:p>
            <a:r>
              <a:rPr lang="en-GB" sz="2400" dirty="0"/>
              <a:t>Mechanical Engineering</a:t>
            </a:r>
          </a:p>
          <a:p>
            <a:r>
              <a:rPr lang="en-GB" sz="2400" dirty="0"/>
              <a:t>Material Science</a:t>
            </a:r>
          </a:p>
          <a:p>
            <a:r>
              <a:rPr lang="en-GB" sz="2400" dirty="0"/>
              <a:t>Metallurgy</a:t>
            </a:r>
          </a:p>
          <a:p>
            <a:r>
              <a:rPr lang="en-GB" sz="2400" dirty="0"/>
              <a:t>Electronic engineering</a:t>
            </a:r>
          </a:p>
          <a:p>
            <a:pPr algn="just"/>
            <a:r>
              <a:rPr lang="en-GB" sz="2400" dirty="0"/>
              <a:t>It is closely related to material science and metallurgy, and deals with corrosion of engineering materials as well as construction materials, including Ceramics, Concrete, Plastics, and other non-metals.</a:t>
            </a:r>
          </a:p>
        </p:txBody>
      </p:sp>
    </p:spTree>
    <p:extLst>
      <p:ext uri="{BB962C8B-B14F-4D97-AF65-F5344CB8AC3E}">
        <p14:creationId xmlns:p14="http://schemas.microsoft.com/office/powerpoint/2010/main" val="3103223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2F07A-E672-479B-BADD-99870E0DCDDB}"/>
              </a:ext>
            </a:extLst>
          </p:cNvPr>
          <p:cNvSpPr>
            <a:spLocks noGrp="1"/>
          </p:cNvSpPr>
          <p:nvPr>
            <p:ph type="title"/>
          </p:nvPr>
        </p:nvSpPr>
        <p:spPr>
          <a:xfrm>
            <a:off x="686834" y="1153572"/>
            <a:ext cx="3200400" cy="4461163"/>
          </a:xfrm>
        </p:spPr>
        <p:txBody>
          <a:bodyPr>
            <a:normAutofit/>
          </a:bodyPr>
          <a:lstStyle/>
          <a:p>
            <a:r>
              <a:rPr lang="en-GB" sz="4100" dirty="0">
                <a:solidFill>
                  <a:srgbClr val="FFFFFF"/>
                </a:solidFill>
              </a:rPr>
              <a:t>What is Corrosion Engineering </a:t>
            </a:r>
            <a:br>
              <a:rPr lang="en-GB" sz="4100" dirty="0">
                <a:solidFill>
                  <a:srgbClr val="FFFFFF"/>
                </a:solidFill>
              </a:rPr>
            </a:br>
            <a:br>
              <a:rPr lang="en-GB" sz="4100" dirty="0">
                <a:solidFill>
                  <a:srgbClr val="FFFFFF"/>
                </a:solidFill>
              </a:rPr>
            </a:br>
            <a:r>
              <a:rPr lang="en-GB" sz="2800" dirty="0">
                <a:solidFill>
                  <a:srgbClr val="FFFFFF"/>
                </a:solidFill>
              </a:rPr>
              <a:t>(Wikipedia)</a:t>
            </a:r>
            <a:endParaRPr lang="en-GB"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4D900B4-B7C7-493E-AF73-EBD9801264DA}"/>
              </a:ext>
            </a:extLst>
          </p:cNvPr>
          <p:cNvSpPr>
            <a:spLocks noGrp="1"/>
          </p:cNvSpPr>
          <p:nvPr>
            <p:ph idx="1"/>
          </p:nvPr>
        </p:nvSpPr>
        <p:spPr>
          <a:xfrm>
            <a:off x="4447308" y="591344"/>
            <a:ext cx="6906491" cy="5585619"/>
          </a:xfrm>
        </p:spPr>
        <p:txBody>
          <a:bodyPr anchor="ctr">
            <a:normAutofit/>
          </a:bodyPr>
          <a:lstStyle/>
          <a:p>
            <a:pPr algn="just"/>
            <a:r>
              <a:rPr lang="en-GB" b="0" i="0" dirty="0">
                <a:effectLst/>
              </a:rPr>
              <a:t>Corrosion engineering is an engineering specialty that applies scientific, technical, engineering skills, and knowledge of natural laws and physical resources to design and implement materials, structures, devices, systems, and procedures to manage corrosion.</a:t>
            </a:r>
            <a:endParaRPr lang="en-GB" dirty="0"/>
          </a:p>
        </p:txBody>
      </p:sp>
    </p:spTree>
    <p:extLst>
      <p:ext uri="{BB962C8B-B14F-4D97-AF65-F5344CB8AC3E}">
        <p14:creationId xmlns:p14="http://schemas.microsoft.com/office/powerpoint/2010/main" val="29955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7E8137-4F49-4E64-884C-55DF6358FEC6}"/>
              </a:ext>
            </a:extLst>
          </p:cNvPr>
          <p:cNvSpPr>
            <a:spLocks noGrp="1"/>
          </p:cNvSpPr>
          <p:nvPr>
            <p:ph type="title"/>
          </p:nvPr>
        </p:nvSpPr>
        <p:spPr>
          <a:xfrm>
            <a:off x="686834" y="1153572"/>
            <a:ext cx="3200400" cy="4461163"/>
          </a:xfrm>
        </p:spPr>
        <p:txBody>
          <a:bodyPr>
            <a:normAutofit fontScale="90000"/>
          </a:bodyPr>
          <a:lstStyle/>
          <a:p>
            <a:br>
              <a:rPr lang="en-GB" sz="4100" dirty="0">
                <a:solidFill>
                  <a:srgbClr val="FFFFFF"/>
                </a:solidFill>
              </a:rPr>
            </a:br>
            <a:r>
              <a:rPr lang="en-GB" sz="4900" dirty="0">
                <a:solidFill>
                  <a:srgbClr val="FFFFFF"/>
                </a:solidFill>
              </a:rPr>
              <a:t>What is Corrosion Technology</a:t>
            </a:r>
            <a:br>
              <a:rPr lang="en-GB" sz="4100" dirty="0">
                <a:solidFill>
                  <a:srgbClr val="FFFFFF"/>
                </a:solidFill>
              </a:rPr>
            </a:br>
            <a:br>
              <a:rPr lang="en-GB" sz="4100" dirty="0">
                <a:solidFill>
                  <a:srgbClr val="FFFFFF"/>
                </a:solidFill>
              </a:rPr>
            </a:br>
            <a:r>
              <a:rPr lang="en-GB" sz="2800" dirty="0">
                <a:solidFill>
                  <a:schemeClr val="bg1"/>
                </a:solidFill>
              </a:rPr>
              <a:t>(www.Kilgore.edo/academia)</a:t>
            </a:r>
            <a:r>
              <a:rPr lang="en-GB" sz="2400" dirty="0">
                <a:solidFill>
                  <a:schemeClr val="bg1"/>
                </a:solidFill>
              </a:rPr>
              <a:t> </a:t>
            </a:r>
            <a:br>
              <a:rPr lang="en-GB" sz="2400" dirty="0"/>
            </a:br>
            <a:br>
              <a:rPr lang="en-GB" sz="4100" dirty="0">
                <a:solidFill>
                  <a:srgbClr val="FFFFFF"/>
                </a:solidFill>
              </a:rPr>
            </a:br>
            <a:r>
              <a:rPr lang="en-GB" sz="4100" dirty="0">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4D851B0-E29A-405E-939B-CF5A0F7DD8C7}"/>
              </a:ext>
            </a:extLst>
          </p:cNvPr>
          <p:cNvSpPr>
            <a:spLocks noGrp="1"/>
          </p:cNvSpPr>
          <p:nvPr>
            <p:ph idx="1"/>
          </p:nvPr>
        </p:nvSpPr>
        <p:spPr>
          <a:xfrm>
            <a:off x="4447308" y="591344"/>
            <a:ext cx="6906491" cy="5585619"/>
          </a:xfrm>
        </p:spPr>
        <p:txBody>
          <a:bodyPr anchor="ctr">
            <a:normAutofit/>
          </a:bodyPr>
          <a:lstStyle/>
          <a:p>
            <a:pPr algn="just"/>
            <a:r>
              <a:rPr lang="en-GB" dirty="0"/>
              <a:t>Corrosion technology is the study of combining chemistry, electricity, physics, metallurgy and other sciences to prevent and control corrosion damages.</a:t>
            </a:r>
          </a:p>
          <a:p>
            <a:pPr marL="0" indent="0">
              <a:buNone/>
            </a:pPr>
            <a:endParaRPr lang="en-GB" dirty="0"/>
          </a:p>
        </p:txBody>
      </p:sp>
    </p:spTree>
    <p:extLst>
      <p:ext uri="{BB962C8B-B14F-4D97-AF65-F5344CB8AC3E}">
        <p14:creationId xmlns:p14="http://schemas.microsoft.com/office/powerpoint/2010/main" val="3059727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3FD2C8-6C55-4EF9-8A35-0C862F46B08E}"/>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What is Corrosion Technologist </a:t>
            </a:r>
            <a:br>
              <a:rPr lang="en-GB" sz="3700" dirty="0">
                <a:solidFill>
                  <a:srgbClr val="FFFFFF"/>
                </a:solidFill>
              </a:rPr>
            </a:br>
            <a:br>
              <a:rPr lang="en-GB" sz="3700" dirty="0">
                <a:solidFill>
                  <a:srgbClr val="FFFFFF"/>
                </a:solidFill>
              </a:rPr>
            </a:br>
            <a:r>
              <a:rPr lang="en-GB" sz="2800" dirty="0">
                <a:solidFill>
                  <a:srgbClr val="FFFFFF"/>
                </a:solidFill>
              </a:rPr>
              <a:t>(European Federation of Corrosion)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330F883-2315-4AD8-AC5B-4AFBAE251F18}"/>
              </a:ext>
            </a:extLst>
          </p:cNvPr>
          <p:cNvSpPr>
            <a:spLocks noGrp="1"/>
          </p:cNvSpPr>
          <p:nvPr>
            <p:ph idx="1"/>
          </p:nvPr>
        </p:nvSpPr>
        <p:spPr>
          <a:xfrm>
            <a:off x="4447308" y="591344"/>
            <a:ext cx="6906491" cy="5585619"/>
          </a:xfrm>
        </p:spPr>
        <p:txBody>
          <a:bodyPr anchor="ctr">
            <a:normAutofit/>
          </a:bodyPr>
          <a:lstStyle/>
          <a:p>
            <a:pPr algn="just"/>
            <a:r>
              <a:rPr lang="en-GB" dirty="0"/>
              <a:t>Corrosion technologists, who must collaborate directly with the corrosion scientist and engineers, should also have a good understanding of scientific principles and be capable of applying these to practical problems.</a:t>
            </a:r>
          </a:p>
        </p:txBody>
      </p:sp>
    </p:spTree>
    <p:extLst>
      <p:ext uri="{BB962C8B-B14F-4D97-AF65-F5344CB8AC3E}">
        <p14:creationId xmlns:p14="http://schemas.microsoft.com/office/powerpoint/2010/main" val="158269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DBAE7F-6F71-4726-B7DB-715982F3C11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Metals on  Periodic Table</a:t>
            </a:r>
          </a:p>
        </p:txBody>
      </p:sp>
      <p:pic>
        <p:nvPicPr>
          <p:cNvPr id="4" name="Content Placeholder 3">
            <a:extLst>
              <a:ext uri="{FF2B5EF4-FFF2-40B4-BE49-F238E27FC236}">
                <a16:creationId xmlns:a16="http://schemas.microsoft.com/office/drawing/2014/main" id="{1B38F702-D365-4AC7-90C2-6F015BE2DEDB}"/>
              </a:ext>
            </a:extLst>
          </p:cNvPr>
          <p:cNvPicPr>
            <a:picLocks noGrp="1" noChangeAspect="1"/>
          </p:cNvPicPr>
          <p:nvPr>
            <p:ph idx="1"/>
          </p:nvPr>
        </p:nvPicPr>
        <p:blipFill>
          <a:blip r:embed="rId2"/>
          <a:stretch>
            <a:fillRect/>
          </a:stretch>
        </p:blipFill>
        <p:spPr>
          <a:xfrm>
            <a:off x="4777316" y="1520764"/>
            <a:ext cx="6780700" cy="3814143"/>
          </a:xfrm>
          <a:prstGeom prst="rect">
            <a:avLst/>
          </a:prstGeom>
        </p:spPr>
      </p:pic>
    </p:spTree>
    <p:extLst>
      <p:ext uri="{BB962C8B-B14F-4D97-AF65-F5344CB8AC3E}">
        <p14:creationId xmlns:p14="http://schemas.microsoft.com/office/powerpoint/2010/main" val="92420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8C0CD-58F1-4E3B-9636-5F788E631E02}"/>
              </a:ext>
            </a:extLst>
          </p:cNvPr>
          <p:cNvSpPr>
            <a:spLocks noGrp="1"/>
          </p:cNvSpPr>
          <p:nvPr>
            <p:ph type="title"/>
          </p:nvPr>
        </p:nvSpPr>
        <p:spPr>
          <a:xfrm>
            <a:off x="408707" y="1198418"/>
            <a:ext cx="3200400" cy="4461163"/>
          </a:xfrm>
        </p:spPr>
        <p:txBody>
          <a:bodyPr>
            <a:normAutofit/>
          </a:bodyPr>
          <a:lstStyle/>
          <a:p>
            <a:r>
              <a:rPr lang="en-GB" dirty="0">
                <a:solidFill>
                  <a:srgbClr val="FFFFFF"/>
                </a:solidFill>
              </a:rPr>
              <a:t>Minerals and Materials</a:t>
            </a:r>
            <a:br>
              <a:rPr lang="en-GB" dirty="0">
                <a:solidFill>
                  <a:srgbClr val="FFFFFF"/>
                </a:solidFill>
              </a:rPr>
            </a:br>
            <a:br>
              <a:rPr lang="en-GB" dirty="0">
                <a:solidFill>
                  <a:srgbClr val="FFFFFF"/>
                </a:solidFill>
              </a:rPr>
            </a:br>
            <a:r>
              <a:rPr lang="en-GB" sz="3100" dirty="0">
                <a:solidFill>
                  <a:schemeClr val="bg1"/>
                </a:solidFill>
              </a:rPr>
              <a:t>(Minerals and Materials Survey USA Geological Service - 2020)</a:t>
            </a:r>
            <a:br>
              <a:rPr lang="en-GB" sz="3100" dirty="0"/>
            </a:br>
            <a:br>
              <a:rPr lang="en-GB" sz="3100" dirty="0">
                <a:solidFill>
                  <a:srgbClr val="FFFFFF"/>
                </a:solidFill>
              </a:rPr>
            </a:br>
            <a:endParaRPr lang="en-GB" sz="3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7725BDD-B1FD-4182-92A7-AF543BE92BE3}"/>
              </a:ext>
            </a:extLst>
          </p:cNvPr>
          <p:cNvSpPr>
            <a:spLocks noGrp="1"/>
          </p:cNvSpPr>
          <p:nvPr>
            <p:ph idx="1"/>
          </p:nvPr>
        </p:nvSpPr>
        <p:spPr>
          <a:xfrm>
            <a:off x="4447308" y="591344"/>
            <a:ext cx="6906491" cy="5585619"/>
          </a:xfrm>
        </p:spPr>
        <p:txBody>
          <a:bodyPr anchor="ctr">
            <a:normAutofit/>
          </a:bodyPr>
          <a:lstStyle/>
          <a:p>
            <a:pPr algn="just"/>
            <a:r>
              <a:rPr lang="en-GB" dirty="0"/>
              <a:t>90 minerals and materials are exploited across the global earth crust.</a:t>
            </a:r>
          </a:p>
          <a:p>
            <a:endParaRPr lang="en-GB" dirty="0"/>
          </a:p>
        </p:txBody>
      </p:sp>
    </p:spTree>
    <p:extLst>
      <p:ext uri="{BB962C8B-B14F-4D97-AF65-F5344CB8AC3E}">
        <p14:creationId xmlns:p14="http://schemas.microsoft.com/office/powerpoint/2010/main" val="426335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E2C37-F61F-45B4-97DA-7DEEB3B506D3}"/>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Materials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39E0E9-893A-41D6-871D-4264A3C1F218}"/>
              </a:ext>
            </a:extLst>
          </p:cNvPr>
          <p:cNvSpPr>
            <a:spLocks noGrp="1"/>
          </p:cNvSpPr>
          <p:nvPr>
            <p:ph idx="1"/>
          </p:nvPr>
        </p:nvSpPr>
        <p:spPr>
          <a:xfrm>
            <a:off x="4447308" y="591344"/>
            <a:ext cx="6906491" cy="5585619"/>
          </a:xfrm>
        </p:spPr>
        <p:txBody>
          <a:bodyPr anchor="ctr">
            <a:normAutofit/>
          </a:bodyPr>
          <a:lstStyle/>
          <a:p>
            <a:pPr algn="just"/>
            <a:r>
              <a:rPr lang="en-GB" dirty="0"/>
              <a:t>Metal tends to lose electron from its outer shell in the atom.</a:t>
            </a:r>
          </a:p>
          <a:p>
            <a:r>
              <a:rPr lang="en-GB" dirty="0"/>
              <a:t>Not all metals are alloyed.  </a:t>
            </a:r>
          </a:p>
          <a:p>
            <a:r>
              <a:rPr lang="en-GB" dirty="0"/>
              <a:t>Numerous alloys are made from metals.</a:t>
            </a:r>
          </a:p>
          <a:p>
            <a:r>
              <a:rPr lang="en-GB" dirty="0"/>
              <a:t>Cladded Materials</a:t>
            </a:r>
          </a:p>
          <a:p>
            <a:r>
              <a:rPr lang="en-GB" dirty="0"/>
              <a:t>Non-Metals</a:t>
            </a:r>
          </a:p>
          <a:p>
            <a:r>
              <a:rPr lang="en-GB" dirty="0"/>
              <a:t>Composite Materials</a:t>
            </a:r>
          </a:p>
          <a:p>
            <a:r>
              <a:rPr lang="en-GB" dirty="0"/>
              <a:t>Aggregates </a:t>
            </a:r>
          </a:p>
          <a:p>
            <a:endParaRPr lang="en-GB" dirty="0"/>
          </a:p>
        </p:txBody>
      </p:sp>
    </p:spTree>
    <p:extLst>
      <p:ext uri="{BB962C8B-B14F-4D97-AF65-F5344CB8AC3E}">
        <p14:creationId xmlns:p14="http://schemas.microsoft.com/office/powerpoint/2010/main" val="105431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A81B-1F63-4683-A3A5-F5739847A78B}"/>
              </a:ext>
            </a:extLst>
          </p:cNvPr>
          <p:cNvSpPr>
            <a:spLocks noGrp="1"/>
          </p:cNvSpPr>
          <p:nvPr>
            <p:ph type="title"/>
          </p:nvPr>
        </p:nvSpPr>
        <p:spPr>
          <a:xfrm>
            <a:off x="648929" y="629265"/>
            <a:ext cx="3505495" cy="5752080"/>
          </a:xfrm>
          <a:solidFill>
            <a:schemeClr val="accent2"/>
          </a:solidFill>
        </p:spPr>
        <p:txBody>
          <a:bodyPr vert="horz" lIns="91440" tIns="45720" rIns="91440" bIns="45720" rtlCol="0" anchor="ctr">
            <a:normAutofit/>
          </a:bodyPr>
          <a:lstStyle/>
          <a:p>
            <a:r>
              <a:rPr lang="en-US" sz="4400" kern="1200" dirty="0">
                <a:solidFill>
                  <a:schemeClr val="bg1"/>
                </a:solidFill>
                <a:latin typeface="+mj-lt"/>
                <a:ea typeface="+mj-ea"/>
                <a:cs typeface="+mj-cs"/>
              </a:rPr>
              <a:t>Environments in Corrosion</a:t>
            </a:r>
            <a:br>
              <a:rPr lang="en-US" sz="4400" kern="1200" dirty="0">
                <a:solidFill>
                  <a:schemeClr val="bg1"/>
                </a:solidFill>
                <a:latin typeface="+mj-lt"/>
                <a:ea typeface="+mj-ea"/>
                <a:cs typeface="+mj-cs"/>
              </a:rPr>
            </a:br>
            <a:br>
              <a:rPr lang="en-US" sz="4400" kern="1200" dirty="0">
                <a:solidFill>
                  <a:schemeClr val="bg1"/>
                </a:solidFill>
                <a:latin typeface="+mj-lt"/>
                <a:ea typeface="+mj-ea"/>
                <a:cs typeface="+mj-cs"/>
              </a:rPr>
            </a:br>
            <a:r>
              <a:rPr lang="en-US" sz="2800" kern="1200" dirty="0">
                <a:solidFill>
                  <a:schemeClr val="bg1"/>
                </a:solidFill>
                <a:latin typeface="+mj-lt"/>
                <a:ea typeface="+mj-ea"/>
                <a:cs typeface="+mj-cs"/>
              </a:rPr>
              <a:t>(Corrosion Volume 1     </a:t>
            </a:r>
            <a:r>
              <a:rPr lang="en-US" sz="2800" kern="1200" dirty="0" err="1">
                <a:solidFill>
                  <a:schemeClr val="bg1"/>
                </a:solidFill>
                <a:latin typeface="+mj-lt"/>
                <a:ea typeface="+mj-ea"/>
                <a:cs typeface="+mj-cs"/>
              </a:rPr>
              <a:t>Shrier</a:t>
            </a:r>
            <a:r>
              <a:rPr lang="en-US" sz="2800" kern="1200" dirty="0">
                <a:solidFill>
                  <a:schemeClr val="bg1"/>
                </a:solidFill>
                <a:latin typeface="+mj-lt"/>
                <a:ea typeface="+mj-ea"/>
                <a:cs typeface="+mj-cs"/>
              </a:rPr>
              <a:t> L.L.) </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6F6D19F-C61D-4459-80B9-D9C87C4BAE78}"/>
              </a:ext>
            </a:extLst>
          </p:cNvPr>
          <p:cNvPicPr>
            <a:picLocks noGrp="1" noChangeAspect="1"/>
          </p:cNvPicPr>
          <p:nvPr>
            <p:ph sz="half" idx="2"/>
          </p:nvPr>
        </p:nvPicPr>
        <p:blipFill>
          <a:blip r:embed="rId2"/>
          <a:stretch>
            <a:fillRect/>
          </a:stretch>
        </p:blipFill>
        <p:spPr>
          <a:xfrm>
            <a:off x="5896504" y="807593"/>
            <a:ext cx="5038046" cy="5239568"/>
          </a:xfrm>
          <a:prstGeom prst="rect">
            <a:avLst/>
          </a:prstGeom>
          <a:solidFill>
            <a:schemeClr val="accent2"/>
          </a:solidFill>
          <a:effectLst/>
        </p:spPr>
      </p:pic>
      <p:sp>
        <p:nvSpPr>
          <p:cNvPr id="6" name="TextBox 5">
            <a:extLst>
              <a:ext uri="{FF2B5EF4-FFF2-40B4-BE49-F238E27FC236}">
                <a16:creationId xmlns:a16="http://schemas.microsoft.com/office/drawing/2014/main" id="{0DC3B70E-CAB4-4520-A884-337520339E55}"/>
              </a:ext>
            </a:extLst>
          </p:cNvPr>
          <p:cNvSpPr txBox="1"/>
          <p:nvPr/>
        </p:nvSpPr>
        <p:spPr>
          <a:xfrm>
            <a:off x="10144885" y="5293360"/>
            <a:ext cx="801823" cy="784830"/>
          </a:xfrm>
          <a:prstGeom prst="rect">
            <a:avLst/>
          </a:prstGeom>
          <a:noFill/>
        </p:spPr>
        <p:txBody>
          <a:bodyPr wrap="none" rtlCol="0">
            <a:spAutoFit/>
          </a:bodyPr>
          <a:lstStyle/>
          <a:p>
            <a:r>
              <a:rPr lang="en-GB" sz="900" dirty="0"/>
              <a:t>Temperature</a:t>
            </a:r>
          </a:p>
          <a:p>
            <a:r>
              <a:rPr lang="en-GB" sz="900" dirty="0"/>
              <a:t>Pressure</a:t>
            </a:r>
          </a:p>
          <a:p>
            <a:r>
              <a:rPr lang="en-GB" sz="900" dirty="0"/>
              <a:t>Velocity</a:t>
            </a:r>
          </a:p>
          <a:p>
            <a:r>
              <a:rPr lang="en-GB" sz="900" dirty="0"/>
              <a:t>Agitation</a:t>
            </a:r>
          </a:p>
          <a:p>
            <a:r>
              <a:rPr lang="en-GB" sz="900" dirty="0"/>
              <a:t>Cavitation</a:t>
            </a:r>
          </a:p>
        </p:txBody>
      </p:sp>
      <p:sp>
        <p:nvSpPr>
          <p:cNvPr id="8" name="TextBox 7">
            <a:extLst>
              <a:ext uri="{FF2B5EF4-FFF2-40B4-BE49-F238E27FC236}">
                <a16:creationId xmlns:a16="http://schemas.microsoft.com/office/drawing/2014/main" id="{39E9F743-DB8E-4CE1-9B6C-60F539B977AC}"/>
              </a:ext>
            </a:extLst>
          </p:cNvPr>
          <p:cNvSpPr txBox="1"/>
          <p:nvPr/>
        </p:nvSpPr>
        <p:spPr>
          <a:xfrm>
            <a:off x="5956562" y="5524192"/>
            <a:ext cx="596638" cy="553998"/>
          </a:xfrm>
          <a:prstGeom prst="rect">
            <a:avLst/>
          </a:prstGeom>
          <a:noFill/>
        </p:spPr>
        <p:txBody>
          <a:bodyPr wrap="none" rtlCol="0">
            <a:spAutoFit/>
          </a:bodyPr>
          <a:lstStyle/>
          <a:p>
            <a:r>
              <a:rPr lang="en-GB" sz="1000" dirty="0"/>
              <a:t>Stress</a:t>
            </a:r>
          </a:p>
          <a:p>
            <a:r>
              <a:rPr lang="en-GB" sz="1000" dirty="0"/>
              <a:t>Fatigue</a:t>
            </a:r>
          </a:p>
          <a:p>
            <a:r>
              <a:rPr lang="en-GB" sz="1000" dirty="0"/>
              <a:t>Fretting</a:t>
            </a:r>
          </a:p>
        </p:txBody>
      </p:sp>
      <p:sp>
        <p:nvSpPr>
          <p:cNvPr id="9" name="TextBox 8">
            <a:extLst>
              <a:ext uri="{FF2B5EF4-FFF2-40B4-BE49-F238E27FC236}">
                <a16:creationId xmlns:a16="http://schemas.microsoft.com/office/drawing/2014/main" id="{CBBF8113-30A0-4BDE-A83C-255C1EF22DA3}"/>
              </a:ext>
            </a:extLst>
          </p:cNvPr>
          <p:cNvSpPr txBox="1"/>
          <p:nvPr/>
        </p:nvSpPr>
        <p:spPr>
          <a:xfrm>
            <a:off x="7502918" y="3427377"/>
            <a:ext cx="1037463" cy="553998"/>
          </a:xfrm>
          <a:prstGeom prst="rect">
            <a:avLst/>
          </a:prstGeom>
          <a:noFill/>
        </p:spPr>
        <p:txBody>
          <a:bodyPr wrap="none" rtlCol="0">
            <a:spAutoFit/>
          </a:bodyPr>
          <a:lstStyle/>
          <a:p>
            <a:r>
              <a:rPr lang="en-GB" sz="1000" dirty="0"/>
              <a:t>Sub-microscopic</a:t>
            </a:r>
          </a:p>
          <a:p>
            <a:r>
              <a:rPr lang="en-GB" sz="1000" dirty="0"/>
              <a:t>Microscopic</a:t>
            </a:r>
          </a:p>
          <a:p>
            <a:r>
              <a:rPr lang="en-GB" sz="1000" dirty="0"/>
              <a:t>Macroscopic</a:t>
            </a:r>
          </a:p>
        </p:txBody>
      </p:sp>
      <p:sp>
        <p:nvSpPr>
          <p:cNvPr id="11" name="TextBox 10">
            <a:extLst>
              <a:ext uri="{FF2B5EF4-FFF2-40B4-BE49-F238E27FC236}">
                <a16:creationId xmlns:a16="http://schemas.microsoft.com/office/drawing/2014/main" id="{D752CAB9-0F16-48A5-BBA9-BA91C2F50094}"/>
              </a:ext>
            </a:extLst>
          </p:cNvPr>
          <p:cNvSpPr txBox="1"/>
          <p:nvPr/>
        </p:nvSpPr>
        <p:spPr>
          <a:xfrm>
            <a:off x="7743217" y="2979307"/>
            <a:ext cx="1477489" cy="400110"/>
          </a:xfrm>
          <a:prstGeom prst="rect">
            <a:avLst/>
          </a:prstGeom>
          <a:noFill/>
        </p:spPr>
        <p:txBody>
          <a:bodyPr wrap="square" rtlCol="0">
            <a:spAutoFit/>
          </a:bodyPr>
          <a:lstStyle/>
          <a:p>
            <a:r>
              <a:rPr lang="en-GB" sz="1000" dirty="0"/>
              <a:t>Materials and Alloys</a:t>
            </a:r>
          </a:p>
          <a:p>
            <a:r>
              <a:rPr lang="en-GB" sz="1000" dirty="0"/>
              <a:t>Properties</a:t>
            </a:r>
          </a:p>
        </p:txBody>
      </p:sp>
      <p:sp>
        <p:nvSpPr>
          <p:cNvPr id="14" name="TextBox 13">
            <a:extLst>
              <a:ext uri="{FF2B5EF4-FFF2-40B4-BE49-F238E27FC236}">
                <a16:creationId xmlns:a16="http://schemas.microsoft.com/office/drawing/2014/main" id="{1B627A8A-BBB0-4900-8A91-7124019E6DEC}"/>
              </a:ext>
            </a:extLst>
          </p:cNvPr>
          <p:cNvSpPr txBox="1"/>
          <p:nvPr/>
        </p:nvSpPr>
        <p:spPr>
          <a:xfrm>
            <a:off x="8377774" y="3536821"/>
            <a:ext cx="989373" cy="246221"/>
          </a:xfrm>
          <a:prstGeom prst="rect">
            <a:avLst/>
          </a:prstGeom>
          <a:noFill/>
        </p:spPr>
        <p:txBody>
          <a:bodyPr wrap="none" rtlCol="0">
            <a:spAutoFit/>
          </a:bodyPr>
          <a:lstStyle/>
          <a:p>
            <a:r>
              <a:rPr lang="en-GB" sz="1000" dirty="0"/>
              <a:t>Heterogeneous</a:t>
            </a:r>
          </a:p>
        </p:txBody>
      </p:sp>
    </p:spTree>
    <p:extLst>
      <p:ext uri="{BB962C8B-B14F-4D97-AF65-F5344CB8AC3E}">
        <p14:creationId xmlns:p14="http://schemas.microsoft.com/office/powerpoint/2010/main" val="117099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1BF91-5CBC-448A-9236-3CCF7B743F05}"/>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Varieties of Corrosion and Corrosion Damages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BD9320E-8987-4FF0-B985-B4684167C602}"/>
              </a:ext>
            </a:extLst>
          </p:cNvPr>
          <p:cNvSpPr>
            <a:spLocks noGrp="1"/>
          </p:cNvSpPr>
          <p:nvPr>
            <p:ph idx="1"/>
          </p:nvPr>
        </p:nvSpPr>
        <p:spPr>
          <a:xfrm>
            <a:off x="4447308" y="591344"/>
            <a:ext cx="6906491" cy="5585619"/>
          </a:xfrm>
        </p:spPr>
        <p:txBody>
          <a:bodyPr anchor="ctr">
            <a:normAutofit/>
          </a:bodyPr>
          <a:lstStyle/>
          <a:p>
            <a:pPr algn="just"/>
            <a:r>
              <a:rPr lang="en-GB" dirty="0"/>
              <a:t>57 varieties of corrosion are identified by NACE (1970), expected to have increased in the last 50 years.  </a:t>
            </a:r>
          </a:p>
          <a:p>
            <a:pPr algn="just"/>
            <a:r>
              <a:rPr lang="en-GB" dirty="0"/>
              <a:t>Types of corrosion keep on growing as more materials and environments are developed and encountered.</a:t>
            </a:r>
          </a:p>
          <a:p>
            <a:pPr algn="just"/>
            <a:r>
              <a:rPr lang="en-GB" dirty="0"/>
              <a:t>66 corrosion damages are identified in fixed equipment in the refinery (API 571 - 2011)</a:t>
            </a:r>
          </a:p>
          <a:p>
            <a:pPr algn="just"/>
            <a:r>
              <a:rPr lang="en-GB" dirty="0"/>
              <a:t>Corrosion damages keep on growing as more materials and environments are added.   </a:t>
            </a:r>
          </a:p>
        </p:txBody>
      </p:sp>
    </p:spTree>
    <p:extLst>
      <p:ext uri="{BB962C8B-B14F-4D97-AF65-F5344CB8AC3E}">
        <p14:creationId xmlns:p14="http://schemas.microsoft.com/office/powerpoint/2010/main" val="224245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C7C21-EF65-46CF-BBE8-258FE6036B18}"/>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Properties of Materials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CB11DA3-5F8D-4E79-B663-EB8C8BDF9ED1}"/>
              </a:ext>
            </a:extLst>
          </p:cNvPr>
          <p:cNvSpPr>
            <a:spLocks noGrp="1"/>
          </p:cNvSpPr>
          <p:nvPr>
            <p:ph idx="1"/>
          </p:nvPr>
        </p:nvSpPr>
        <p:spPr>
          <a:xfrm>
            <a:off x="4447308" y="591344"/>
            <a:ext cx="6906491" cy="5585619"/>
          </a:xfrm>
        </p:spPr>
        <p:txBody>
          <a:bodyPr anchor="ctr">
            <a:normAutofit/>
          </a:bodyPr>
          <a:lstStyle/>
          <a:p>
            <a:endParaRPr lang="en-GB" dirty="0"/>
          </a:p>
          <a:p>
            <a:r>
              <a:rPr lang="en-GB" dirty="0"/>
              <a:t>Physical</a:t>
            </a:r>
          </a:p>
          <a:p>
            <a:r>
              <a:rPr lang="en-GB" dirty="0"/>
              <a:t>Mechanical</a:t>
            </a:r>
          </a:p>
          <a:p>
            <a:r>
              <a:rPr lang="en-GB" dirty="0"/>
              <a:t>Chemical</a:t>
            </a:r>
          </a:p>
          <a:p>
            <a:r>
              <a:rPr lang="en-GB" dirty="0"/>
              <a:t>Electrochemical</a:t>
            </a:r>
          </a:p>
          <a:p>
            <a:r>
              <a:rPr lang="en-GB" dirty="0"/>
              <a:t>Thermal</a:t>
            </a:r>
          </a:p>
          <a:p>
            <a:r>
              <a:rPr lang="en-GB" dirty="0"/>
              <a:t> Electrical</a:t>
            </a:r>
          </a:p>
          <a:p>
            <a:r>
              <a:rPr lang="en-GB" dirty="0"/>
              <a:t>(Economic is the overriding factor in materials selection). </a:t>
            </a:r>
          </a:p>
          <a:p>
            <a:endParaRPr lang="en-GB" dirty="0"/>
          </a:p>
          <a:p>
            <a:endParaRPr lang="en-GB" dirty="0"/>
          </a:p>
        </p:txBody>
      </p:sp>
    </p:spTree>
    <p:extLst>
      <p:ext uri="{BB962C8B-B14F-4D97-AF65-F5344CB8AC3E}">
        <p14:creationId xmlns:p14="http://schemas.microsoft.com/office/powerpoint/2010/main" val="3046330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349557-5E4E-40E0-A132-BF4B43727911}"/>
              </a:ext>
            </a:extLst>
          </p:cNvPr>
          <p:cNvSpPr>
            <a:spLocks noGrp="1"/>
          </p:cNvSpPr>
          <p:nvPr>
            <p:ph type="ctrTitle"/>
          </p:nvPr>
        </p:nvSpPr>
        <p:spPr>
          <a:xfrm>
            <a:off x="4866640" y="739978"/>
            <a:ext cx="6990080" cy="3004145"/>
          </a:xfrm>
        </p:spPr>
        <p:txBody>
          <a:bodyPr>
            <a:normAutofit/>
          </a:bodyPr>
          <a:lstStyle/>
          <a:p>
            <a:r>
              <a:rPr lang="en-GB" sz="5100" dirty="0"/>
              <a:t>CORROSION AS A CAREER FOR UNDERGRADUATE STUDENTS</a:t>
            </a:r>
          </a:p>
        </p:txBody>
      </p:sp>
      <p:sp>
        <p:nvSpPr>
          <p:cNvPr id="3" name="Subtitle 2">
            <a:extLst>
              <a:ext uri="{FF2B5EF4-FFF2-40B4-BE49-F238E27FC236}">
                <a16:creationId xmlns:a16="http://schemas.microsoft.com/office/drawing/2014/main" id="{EEF9D497-E60F-47E1-9E1F-6FB0C9511E02}"/>
              </a:ext>
            </a:extLst>
          </p:cNvPr>
          <p:cNvSpPr>
            <a:spLocks noGrp="1"/>
          </p:cNvSpPr>
          <p:nvPr>
            <p:ph type="subTitle" idx="1"/>
          </p:nvPr>
        </p:nvSpPr>
        <p:spPr>
          <a:xfrm>
            <a:off x="4866640" y="3742094"/>
            <a:ext cx="6990080" cy="3004145"/>
          </a:xfrm>
        </p:spPr>
        <p:txBody>
          <a:bodyPr>
            <a:normAutofit/>
          </a:bodyPr>
          <a:lstStyle/>
          <a:p>
            <a:r>
              <a:rPr lang="en-GB" dirty="0"/>
              <a:t>Telephone: 00923167780001 and 00923217419747</a:t>
            </a:r>
          </a:p>
          <a:p>
            <a:r>
              <a:rPr lang="en-GB" sz="2800" dirty="0"/>
              <a:t>Emails: dr_m_rana20246@hotmail.com,  &amp; mahboob_rana2002@yahoo.com </a:t>
            </a:r>
          </a:p>
          <a:p>
            <a:r>
              <a:rPr lang="en-GB" sz="2000" dirty="0"/>
              <a:t>YouTube Channel: </a:t>
            </a:r>
            <a:r>
              <a:rPr lang="en-GB" sz="2000" u="sng" dirty="0">
                <a:hlinkClick r:id="rId2"/>
              </a:rPr>
              <a:t>https://www.youtube.com/channel/UC25ZD7rtSE5iuTid3WGg9FA</a:t>
            </a:r>
            <a:r>
              <a:rPr lang="en-GB" sz="2000" u="sng" dirty="0"/>
              <a:t>/subscribe</a:t>
            </a:r>
            <a:endParaRPr lang="en-GB" sz="2000" dirty="0"/>
          </a:p>
          <a:p>
            <a:endParaRPr lang="en-GB" sz="1300" dirty="0"/>
          </a:p>
        </p:txBody>
      </p:sp>
      <p:sp>
        <p:nvSpPr>
          <p:cNvPr id="23" name="Freeform: Shape 2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person with a beard&#10;&#10;Description automatically generated with low confidence">
            <a:extLst>
              <a:ext uri="{FF2B5EF4-FFF2-40B4-BE49-F238E27FC236}">
                <a16:creationId xmlns:a16="http://schemas.microsoft.com/office/drawing/2014/main" id="{B4EC6FEE-0610-42A2-A0C0-570B9CB6D7CC}"/>
              </a:ext>
            </a:extLst>
          </p:cNvPr>
          <p:cNvPicPr>
            <a:picLocks noChangeAspect="1"/>
          </p:cNvPicPr>
          <p:nvPr/>
        </p:nvPicPr>
        <p:blipFill rotWithShape="1">
          <a:blip r:embed="rId3">
            <a:extLst>
              <a:ext uri="{28A0092B-C50C-407E-A947-70E740481C1C}">
                <a14:useLocalDpi xmlns:a14="http://schemas.microsoft.com/office/drawing/2010/main" val="0"/>
              </a:ext>
            </a:extLst>
          </a:blip>
          <a:srcRect t="4000" r="1" b="21001"/>
          <a:stretch/>
        </p:blipFill>
        <p:spPr>
          <a:xfrm>
            <a:off x="893337" y="739978"/>
            <a:ext cx="3690228" cy="349576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3" name="Freeform: Shape 3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F4DD380-585E-4207-9433-E0633C65C623}"/>
              </a:ext>
            </a:extLst>
          </p:cNvPr>
          <p:cNvSpPr txBox="1"/>
          <p:nvPr/>
        </p:nvSpPr>
        <p:spPr>
          <a:xfrm>
            <a:off x="335281" y="3354210"/>
            <a:ext cx="4691102" cy="7017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Professor</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Dr.</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M. Rana</a:t>
            </a:r>
          </a:p>
        </p:txBody>
      </p:sp>
      <p:sp>
        <p:nvSpPr>
          <p:cNvPr id="22" name="TextBox 21">
            <a:extLst>
              <a:ext uri="{FF2B5EF4-FFF2-40B4-BE49-F238E27FC236}">
                <a16:creationId xmlns:a16="http://schemas.microsoft.com/office/drawing/2014/main" id="{C8F1692B-4A5D-47A8-9FDE-54D13A58C1F0}"/>
              </a:ext>
            </a:extLst>
          </p:cNvPr>
          <p:cNvSpPr txBox="1"/>
          <p:nvPr/>
        </p:nvSpPr>
        <p:spPr>
          <a:xfrm>
            <a:off x="457200" y="3987401"/>
            <a:ext cx="4569181" cy="7017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Corrosion</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Consultant</a:t>
            </a:r>
          </a:p>
        </p:txBody>
      </p:sp>
      <p:sp>
        <p:nvSpPr>
          <p:cNvPr id="9" name="TextBox 8">
            <a:extLst>
              <a:ext uri="{FF2B5EF4-FFF2-40B4-BE49-F238E27FC236}">
                <a16:creationId xmlns:a16="http://schemas.microsoft.com/office/drawing/2014/main" id="{62DD4FB6-EB08-485E-814B-11F5C013B548}"/>
              </a:ext>
            </a:extLst>
          </p:cNvPr>
          <p:cNvSpPr txBox="1"/>
          <p:nvPr/>
        </p:nvSpPr>
        <p:spPr>
          <a:xfrm>
            <a:off x="759554" y="4777996"/>
            <a:ext cx="4107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Web: corrosion-consultant.com</a:t>
            </a:r>
          </a:p>
        </p:txBody>
      </p:sp>
    </p:spTree>
    <p:extLst>
      <p:ext uri="{BB962C8B-B14F-4D97-AF65-F5344CB8AC3E}">
        <p14:creationId xmlns:p14="http://schemas.microsoft.com/office/powerpoint/2010/main" val="15718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grpId="0" nodeType="withEffect">
                                  <p:stCondLst>
                                    <p:cond delay="500"/>
                                  </p:stCondLst>
                                  <p:iterate type="wd">
                                    <p:tmPct val="15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03C3F-268A-48A8-B990-629077590444}"/>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Workable Properties of Materials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79D6B07-9A41-4055-B20B-6578D17E2E45}"/>
              </a:ext>
            </a:extLst>
          </p:cNvPr>
          <p:cNvSpPr>
            <a:spLocks noGrp="1"/>
          </p:cNvSpPr>
          <p:nvPr>
            <p:ph idx="1"/>
          </p:nvPr>
        </p:nvSpPr>
        <p:spPr>
          <a:xfrm>
            <a:off x="4447308" y="591344"/>
            <a:ext cx="6906491" cy="5585619"/>
          </a:xfrm>
        </p:spPr>
        <p:txBody>
          <a:bodyPr anchor="ctr">
            <a:normAutofit/>
          </a:bodyPr>
          <a:lstStyle/>
          <a:p>
            <a:r>
              <a:rPr lang="en-GB" dirty="0"/>
              <a:t>Castability </a:t>
            </a:r>
          </a:p>
          <a:p>
            <a:r>
              <a:rPr lang="en-GB" dirty="0"/>
              <a:t>Malleability</a:t>
            </a:r>
          </a:p>
          <a:p>
            <a:r>
              <a:rPr lang="en-GB" dirty="0"/>
              <a:t>Ductility</a:t>
            </a:r>
          </a:p>
          <a:p>
            <a:r>
              <a:rPr lang="en-GB" dirty="0"/>
              <a:t>Machinability</a:t>
            </a:r>
          </a:p>
          <a:p>
            <a:r>
              <a:rPr lang="en-GB" dirty="0"/>
              <a:t>Weldability</a:t>
            </a:r>
          </a:p>
          <a:p>
            <a:r>
              <a:rPr lang="en-GB" dirty="0"/>
              <a:t>Solderability</a:t>
            </a:r>
          </a:p>
          <a:p>
            <a:endParaRPr lang="en-GB" dirty="0"/>
          </a:p>
          <a:p>
            <a:endParaRPr lang="en-GB" dirty="0"/>
          </a:p>
        </p:txBody>
      </p:sp>
    </p:spTree>
    <p:extLst>
      <p:ext uri="{BB962C8B-B14F-4D97-AF65-F5344CB8AC3E}">
        <p14:creationId xmlns:p14="http://schemas.microsoft.com/office/powerpoint/2010/main" val="219516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D929-759D-4188-8C71-386C15301527}"/>
              </a:ext>
            </a:extLst>
          </p:cNvPr>
          <p:cNvSpPr>
            <a:spLocks noGrp="1"/>
          </p:cNvSpPr>
          <p:nvPr>
            <p:ph type="title"/>
          </p:nvPr>
        </p:nvSpPr>
        <p:spPr/>
        <p:txBody>
          <a:bodyPr/>
          <a:lstStyle/>
          <a:p>
            <a:r>
              <a:rPr lang="en-GB" dirty="0"/>
              <a:t>Ugly Faces of Corrosion</a:t>
            </a:r>
          </a:p>
        </p:txBody>
      </p:sp>
      <p:sp>
        <p:nvSpPr>
          <p:cNvPr id="3" name="Text Placeholder 2">
            <a:extLst>
              <a:ext uri="{FF2B5EF4-FFF2-40B4-BE49-F238E27FC236}">
                <a16:creationId xmlns:a16="http://schemas.microsoft.com/office/drawing/2014/main" id="{CD850161-C4CE-4AE0-81B4-E1673A8A14CF}"/>
              </a:ext>
            </a:extLst>
          </p:cNvPr>
          <p:cNvSpPr>
            <a:spLocks noGrp="1"/>
          </p:cNvSpPr>
          <p:nvPr>
            <p:ph type="body" idx="1"/>
          </p:nvPr>
        </p:nvSpPr>
        <p:spPr/>
        <p:txBody>
          <a:bodyPr>
            <a:normAutofit/>
          </a:bodyPr>
          <a:lstStyle/>
          <a:p>
            <a:r>
              <a:rPr lang="en-GB" sz="2800" dirty="0"/>
              <a:t>Corrosion Under Insulation</a:t>
            </a:r>
          </a:p>
        </p:txBody>
      </p:sp>
      <p:pic>
        <p:nvPicPr>
          <p:cNvPr id="6" name="Content Placeholder 5">
            <a:extLst>
              <a:ext uri="{FF2B5EF4-FFF2-40B4-BE49-F238E27FC236}">
                <a16:creationId xmlns:a16="http://schemas.microsoft.com/office/drawing/2014/main" id="{C7C863DE-A692-4721-8246-B3304AF2A8DA}"/>
              </a:ext>
            </a:extLst>
          </p:cNvPr>
          <p:cNvPicPr>
            <a:picLocks noGrp="1" noChangeAspect="1"/>
          </p:cNvPicPr>
          <p:nvPr>
            <p:ph sz="half" idx="2"/>
          </p:nvPr>
        </p:nvPicPr>
        <p:blipFill>
          <a:blip r:embed="rId2"/>
          <a:stretch>
            <a:fillRect/>
          </a:stretch>
        </p:blipFill>
        <p:spPr>
          <a:xfrm>
            <a:off x="839788" y="2548893"/>
            <a:ext cx="5157787" cy="3596952"/>
          </a:xfrm>
          <a:prstGeom prst="rect">
            <a:avLst/>
          </a:prstGeom>
        </p:spPr>
      </p:pic>
      <p:sp>
        <p:nvSpPr>
          <p:cNvPr id="5" name="Text Placeholder 4">
            <a:extLst>
              <a:ext uri="{FF2B5EF4-FFF2-40B4-BE49-F238E27FC236}">
                <a16:creationId xmlns:a16="http://schemas.microsoft.com/office/drawing/2014/main" id="{8C1F5906-39E9-46A3-9771-568BE104182E}"/>
              </a:ext>
            </a:extLst>
          </p:cNvPr>
          <p:cNvSpPr>
            <a:spLocks noGrp="1"/>
          </p:cNvSpPr>
          <p:nvPr>
            <p:ph type="body" sz="quarter" idx="3"/>
          </p:nvPr>
        </p:nvSpPr>
        <p:spPr/>
        <p:txBody>
          <a:bodyPr>
            <a:noAutofit/>
          </a:bodyPr>
          <a:lstStyle/>
          <a:p>
            <a:r>
              <a:rPr lang="en-GB" sz="2800" dirty="0"/>
              <a:t>Corrosion of copper tubing in desalination plant</a:t>
            </a:r>
          </a:p>
        </p:txBody>
      </p:sp>
      <p:pic>
        <p:nvPicPr>
          <p:cNvPr id="7" name="Content Placeholder 6">
            <a:extLst>
              <a:ext uri="{FF2B5EF4-FFF2-40B4-BE49-F238E27FC236}">
                <a16:creationId xmlns:a16="http://schemas.microsoft.com/office/drawing/2014/main" id="{FBA5A5A1-FC3F-4255-BF2C-D1D6E6F60E57}"/>
              </a:ext>
            </a:extLst>
          </p:cNvPr>
          <p:cNvPicPr>
            <a:picLocks noGrp="1" noChangeAspect="1"/>
          </p:cNvPicPr>
          <p:nvPr>
            <p:ph sz="quarter" idx="4"/>
          </p:nvPr>
        </p:nvPicPr>
        <p:blipFill>
          <a:blip r:embed="rId3"/>
          <a:stretch>
            <a:fillRect/>
          </a:stretch>
        </p:blipFill>
        <p:spPr>
          <a:xfrm>
            <a:off x="6332706" y="2548893"/>
            <a:ext cx="5019506" cy="3596952"/>
          </a:xfrm>
          <a:prstGeom prst="rect">
            <a:avLst/>
          </a:prstGeom>
        </p:spPr>
      </p:pic>
    </p:spTree>
    <p:extLst>
      <p:ext uri="{BB962C8B-B14F-4D97-AF65-F5344CB8AC3E}">
        <p14:creationId xmlns:p14="http://schemas.microsoft.com/office/powerpoint/2010/main" val="1347965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3382-37A4-46B2-BBF6-11C986FF9C04}"/>
              </a:ext>
            </a:extLst>
          </p:cNvPr>
          <p:cNvSpPr>
            <a:spLocks noGrp="1"/>
          </p:cNvSpPr>
          <p:nvPr>
            <p:ph type="title"/>
          </p:nvPr>
        </p:nvSpPr>
        <p:spPr/>
        <p:txBody>
          <a:bodyPr/>
          <a:lstStyle/>
          <a:p>
            <a:r>
              <a:rPr lang="en-GB" dirty="0"/>
              <a:t>Ugly Faces of Corrosion</a:t>
            </a:r>
          </a:p>
        </p:txBody>
      </p:sp>
      <p:sp>
        <p:nvSpPr>
          <p:cNvPr id="3" name="Text Placeholder 2">
            <a:extLst>
              <a:ext uri="{FF2B5EF4-FFF2-40B4-BE49-F238E27FC236}">
                <a16:creationId xmlns:a16="http://schemas.microsoft.com/office/drawing/2014/main" id="{C2517500-8D32-4BDA-AF0E-B66AFC805F6B}"/>
              </a:ext>
            </a:extLst>
          </p:cNvPr>
          <p:cNvSpPr>
            <a:spLocks noGrp="1"/>
          </p:cNvSpPr>
          <p:nvPr>
            <p:ph type="body" idx="1"/>
          </p:nvPr>
        </p:nvSpPr>
        <p:spPr/>
        <p:txBody>
          <a:bodyPr>
            <a:normAutofit/>
          </a:bodyPr>
          <a:lstStyle/>
          <a:p>
            <a:r>
              <a:rPr lang="en-GB" sz="2800" dirty="0"/>
              <a:t>Concrete corrosion</a:t>
            </a:r>
          </a:p>
        </p:txBody>
      </p:sp>
      <p:pic>
        <p:nvPicPr>
          <p:cNvPr id="7" name="Content Placeholder 6">
            <a:extLst>
              <a:ext uri="{FF2B5EF4-FFF2-40B4-BE49-F238E27FC236}">
                <a16:creationId xmlns:a16="http://schemas.microsoft.com/office/drawing/2014/main" id="{51A41178-9FA2-4635-96C3-ED185B2EB998}"/>
              </a:ext>
            </a:extLst>
          </p:cNvPr>
          <p:cNvPicPr>
            <a:picLocks noGrp="1" noChangeAspect="1"/>
          </p:cNvPicPr>
          <p:nvPr>
            <p:ph sz="half" idx="2"/>
          </p:nvPr>
        </p:nvPicPr>
        <p:blipFill>
          <a:blip r:embed="rId2"/>
          <a:stretch>
            <a:fillRect/>
          </a:stretch>
        </p:blipFill>
        <p:spPr>
          <a:xfrm>
            <a:off x="836612" y="2506217"/>
            <a:ext cx="5066406" cy="3682303"/>
          </a:xfrm>
          <a:prstGeom prst="rect">
            <a:avLst/>
          </a:prstGeom>
          <a:solidFill>
            <a:schemeClr val="accent2"/>
          </a:solidFill>
        </p:spPr>
      </p:pic>
      <p:sp>
        <p:nvSpPr>
          <p:cNvPr id="5" name="Text Placeholder 4">
            <a:extLst>
              <a:ext uri="{FF2B5EF4-FFF2-40B4-BE49-F238E27FC236}">
                <a16:creationId xmlns:a16="http://schemas.microsoft.com/office/drawing/2014/main" id="{60F48035-8415-41C6-88A7-464C16971AAC}"/>
              </a:ext>
            </a:extLst>
          </p:cNvPr>
          <p:cNvSpPr>
            <a:spLocks noGrp="1"/>
          </p:cNvSpPr>
          <p:nvPr>
            <p:ph type="body" sz="quarter" idx="3"/>
          </p:nvPr>
        </p:nvSpPr>
        <p:spPr>
          <a:xfrm>
            <a:off x="6172200" y="1681163"/>
            <a:ext cx="5364804" cy="823912"/>
          </a:xfrm>
        </p:spPr>
        <p:txBody>
          <a:bodyPr>
            <a:noAutofit/>
          </a:bodyPr>
          <a:lstStyle/>
          <a:p>
            <a:r>
              <a:rPr lang="en-GB" sz="2800" dirty="0"/>
              <a:t>Microbiological Induced Corrosion</a:t>
            </a:r>
          </a:p>
        </p:txBody>
      </p:sp>
      <p:pic>
        <p:nvPicPr>
          <p:cNvPr id="4" name="Content Placeholder 3">
            <a:extLst>
              <a:ext uri="{FF2B5EF4-FFF2-40B4-BE49-F238E27FC236}">
                <a16:creationId xmlns:a16="http://schemas.microsoft.com/office/drawing/2014/main" id="{2F97801E-BDE9-4B3B-A9E0-FFEC4774C3E2}"/>
              </a:ext>
            </a:extLst>
          </p:cNvPr>
          <p:cNvPicPr>
            <a:picLocks noGrp="1" noChangeAspect="1"/>
          </p:cNvPicPr>
          <p:nvPr>
            <p:ph sz="quarter" idx="4"/>
          </p:nvPr>
        </p:nvPicPr>
        <p:blipFill>
          <a:blip r:embed="rId3"/>
          <a:stretch>
            <a:fillRect/>
          </a:stretch>
        </p:blipFill>
        <p:spPr>
          <a:xfrm>
            <a:off x="6309941" y="2713499"/>
            <a:ext cx="4907705" cy="3267739"/>
          </a:xfrm>
          <a:prstGeom prst="rect">
            <a:avLst/>
          </a:prstGeom>
          <a:solidFill>
            <a:schemeClr val="accent2"/>
          </a:solidFill>
        </p:spPr>
      </p:pic>
    </p:spTree>
    <p:extLst>
      <p:ext uri="{BB962C8B-B14F-4D97-AF65-F5344CB8AC3E}">
        <p14:creationId xmlns:p14="http://schemas.microsoft.com/office/powerpoint/2010/main" val="4120245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EF3F-DDD8-4A07-AD20-FC6382C02525}"/>
              </a:ext>
            </a:extLst>
          </p:cNvPr>
          <p:cNvSpPr>
            <a:spLocks noGrp="1"/>
          </p:cNvSpPr>
          <p:nvPr>
            <p:ph type="title"/>
          </p:nvPr>
        </p:nvSpPr>
        <p:spPr/>
        <p:txBody>
          <a:bodyPr/>
          <a:lstStyle/>
          <a:p>
            <a:r>
              <a:rPr lang="en-GB" dirty="0"/>
              <a:t>Pretty Faces of Corrosion</a:t>
            </a:r>
          </a:p>
        </p:txBody>
      </p:sp>
      <p:sp>
        <p:nvSpPr>
          <p:cNvPr id="3" name="Text Placeholder 2">
            <a:extLst>
              <a:ext uri="{FF2B5EF4-FFF2-40B4-BE49-F238E27FC236}">
                <a16:creationId xmlns:a16="http://schemas.microsoft.com/office/drawing/2014/main" id="{8850C863-D419-48CC-A979-A3263AB7F41B}"/>
              </a:ext>
            </a:extLst>
          </p:cNvPr>
          <p:cNvSpPr>
            <a:spLocks noGrp="1"/>
          </p:cNvSpPr>
          <p:nvPr>
            <p:ph type="body" idx="1"/>
          </p:nvPr>
        </p:nvSpPr>
        <p:spPr/>
        <p:txBody>
          <a:bodyPr>
            <a:normAutofit/>
          </a:bodyPr>
          <a:lstStyle/>
          <a:p>
            <a:r>
              <a:rPr lang="en-GB" sz="2800" dirty="0"/>
              <a:t>Electrochemical corrosion</a:t>
            </a:r>
          </a:p>
        </p:txBody>
      </p:sp>
      <p:pic>
        <p:nvPicPr>
          <p:cNvPr id="7" name="Content Placeholder 6">
            <a:extLst>
              <a:ext uri="{FF2B5EF4-FFF2-40B4-BE49-F238E27FC236}">
                <a16:creationId xmlns:a16="http://schemas.microsoft.com/office/drawing/2014/main" id="{FCE7C8E8-7904-4B58-B423-EDA0F9036BB5}"/>
              </a:ext>
            </a:extLst>
          </p:cNvPr>
          <p:cNvPicPr>
            <a:picLocks noGrp="1" noChangeAspect="1"/>
          </p:cNvPicPr>
          <p:nvPr>
            <p:ph sz="half" idx="2"/>
          </p:nvPr>
        </p:nvPicPr>
        <p:blipFill>
          <a:blip r:embed="rId2"/>
          <a:stretch>
            <a:fillRect/>
          </a:stretch>
        </p:blipFill>
        <p:spPr>
          <a:xfrm>
            <a:off x="839788" y="2516991"/>
            <a:ext cx="5157787" cy="3660755"/>
          </a:xfrm>
          <a:prstGeom prst="rect">
            <a:avLst/>
          </a:prstGeom>
        </p:spPr>
      </p:pic>
      <p:sp>
        <p:nvSpPr>
          <p:cNvPr id="5" name="Text Placeholder 4">
            <a:extLst>
              <a:ext uri="{FF2B5EF4-FFF2-40B4-BE49-F238E27FC236}">
                <a16:creationId xmlns:a16="http://schemas.microsoft.com/office/drawing/2014/main" id="{A5C08310-5704-4FD3-9311-169F6E7DF95B}"/>
              </a:ext>
            </a:extLst>
          </p:cNvPr>
          <p:cNvSpPr>
            <a:spLocks noGrp="1"/>
          </p:cNvSpPr>
          <p:nvPr>
            <p:ph type="body" sz="quarter" idx="3"/>
          </p:nvPr>
        </p:nvSpPr>
        <p:spPr/>
        <p:txBody>
          <a:bodyPr>
            <a:normAutofit/>
          </a:bodyPr>
          <a:lstStyle/>
          <a:p>
            <a:r>
              <a:rPr lang="en-GB" sz="2800" dirty="0"/>
              <a:t>Thermal and sputtering corrosion</a:t>
            </a:r>
          </a:p>
        </p:txBody>
      </p:sp>
      <p:pic>
        <p:nvPicPr>
          <p:cNvPr id="8" name="Content Placeholder 7">
            <a:extLst>
              <a:ext uri="{FF2B5EF4-FFF2-40B4-BE49-F238E27FC236}">
                <a16:creationId xmlns:a16="http://schemas.microsoft.com/office/drawing/2014/main" id="{C747816B-A6A1-46C3-B42E-F544CAAEF5E3}"/>
              </a:ext>
            </a:extLst>
          </p:cNvPr>
          <p:cNvPicPr>
            <a:picLocks noGrp="1" noChangeAspect="1"/>
          </p:cNvPicPr>
          <p:nvPr>
            <p:ph sz="quarter" idx="4"/>
          </p:nvPr>
        </p:nvPicPr>
        <p:blipFill>
          <a:blip r:embed="rId3"/>
          <a:stretch>
            <a:fillRect/>
          </a:stretch>
        </p:blipFill>
        <p:spPr>
          <a:xfrm>
            <a:off x="6194427" y="2505075"/>
            <a:ext cx="5157785" cy="3684588"/>
          </a:xfrm>
          <a:prstGeom prst="rect">
            <a:avLst/>
          </a:prstGeom>
        </p:spPr>
      </p:pic>
    </p:spTree>
    <p:extLst>
      <p:ext uri="{BB962C8B-B14F-4D97-AF65-F5344CB8AC3E}">
        <p14:creationId xmlns:p14="http://schemas.microsoft.com/office/powerpoint/2010/main" val="2138208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D4F4-4738-44C9-B8D2-73D89365FEB7}"/>
              </a:ext>
            </a:extLst>
          </p:cNvPr>
          <p:cNvSpPr>
            <a:spLocks noGrp="1"/>
          </p:cNvSpPr>
          <p:nvPr>
            <p:ph type="title"/>
          </p:nvPr>
        </p:nvSpPr>
        <p:spPr/>
        <p:txBody>
          <a:bodyPr/>
          <a:lstStyle/>
          <a:p>
            <a:r>
              <a:rPr lang="en-GB" dirty="0"/>
              <a:t>Pretty Faces of Corrosion</a:t>
            </a:r>
          </a:p>
        </p:txBody>
      </p:sp>
      <p:sp>
        <p:nvSpPr>
          <p:cNvPr id="3" name="Text Placeholder 2">
            <a:extLst>
              <a:ext uri="{FF2B5EF4-FFF2-40B4-BE49-F238E27FC236}">
                <a16:creationId xmlns:a16="http://schemas.microsoft.com/office/drawing/2014/main" id="{576DEDCA-6806-47C9-991C-67C5D43C0F55}"/>
              </a:ext>
            </a:extLst>
          </p:cNvPr>
          <p:cNvSpPr>
            <a:spLocks noGrp="1"/>
          </p:cNvSpPr>
          <p:nvPr>
            <p:ph type="body" idx="1"/>
          </p:nvPr>
        </p:nvSpPr>
        <p:spPr/>
        <p:txBody>
          <a:bodyPr>
            <a:noAutofit/>
          </a:bodyPr>
          <a:lstStyle/>
          <a:p>
            <a:r>
              <a:rPr lang="en-GB" sz="2800" dirty="0"/>
              <a:t>Electrochemical corrosion - Anodizing</a:t>
            </a:r>
          </a:p>
        </p:txBody>
      </p:sp>
      <p:pic>
        <p:nvPicPr>
          <p:cNvPr id="7" name="Content Placeholder 6">
            <a:extLst>
              <a:ext uri="{FF2B5EF4-FFF2-40B4-BE49-F238E27FC236}">
                <a16:creationId xmlns:a16="http://schemas.microsoft.com/office/drawing/2014/main" id="{012B6866-7F72-447C-A0F8-8B55D0841150}"/>
              </a:ext>
            </a:extLst>
          </p:cNvPr>
          <p:cNvPicPr>
            <a:picLocks noGrp="1" noChangeAspect="1"/>
          </p:cNvPicPr>
          <p:nvPr>
            <p:ph sz="half" idx="2"/>
          </p:nvPr>
        </p:nvPicPr>
        <p:blipFill>
          <a:blip r:embed="rId2"/>
          <a:stretch>
            <a:fillRect/>
          </a:stretch>
        </p:blipFill>
        <p:spPr>
          <a:xfrm>
            <a:off x="825500" y="2505075"/>
            <a:ext cx="5194301" cy="3684588"/>
          </a:xfrm>
          <a:prstGeom prst="rect">
            <a:avLst/>
          </a:prstGeom>
        </p:spPr>
      </p:pic>
      <p:sp>
        <p:nvSpPr>
          <p:cNvPr id="5" name="Text Placeholder 4">
            <a:extLst>
              <a:ext uri="{FF2B5EF4-FFF2-40B4-BE49-F238E27FC236}">
                <a16:creationId xmlns:a16="http://schemas.microsoft.com/office/drawing/2014/main" id="{4C83717F-6C95-423B-B517-5ACC1E31ED71}"/>
              </a:ext>
            </a:extLst>
          </p:cNvPr>
          <p:cNvSpPr>
            <a:spLocks noGrp="1"/>
          </p:cNvSpPr>
          <p:nvPr>
            <p:ph type="body" sz="quarter" idx="3"/>
          </p:nvPr>
        </p:nvSpPr>
        <p:spPr/>
        <p:txBody>
          <a:bodyPr>
            <a:noAutofit/>
          </a:bodyPr>
          <a:lstStyle/>
          <a:p>
            <a:r>
              <a:rPr lang="en-GB" sz="2800" dirty="0"/>
              <a:t>Chemical and electrochemical corrosion and deposition</a:t>
            </a:r>
          </a:p>
        </p:txBody>
      </p:sp>
      <p:pic>
        <p:nvPicPr>
          <p:cNvPr id="8" name="Content Placeholder 7">
            <a:extLst>
              <a:ext uri="{FF2B5EF4-FFF2-40B4-BE49-F238E27FC236}">
                <a16:creationId xmlns:a16="http://schemas.microsoft.com/office/drawing/2014/main" id="{4A6FD811-18E3-41D9-B196-4DE21963F6AD}"/>
              </a:ext>
            </a:extLst>
          </p:cNvPr>
          <p:cNvPicPr>
            <a:picLocks noGrp="1" noChangeAspect="1"/>
          </p:cNvPicPr>
          <p:nvPr>
            <p:ph sz="quarter" idx="4"/>
          </p:nvPr>
        </p:nvPicPr>
        <p:blipFill>
          <a:blip r:embed="rId3"/>
          <a:stretch>
            <a:fillRect/>
          </a:stretch>
        </p:blipFill>
        <p:spPr>
          <a:xfrm>
            <a:off x="6194426" y="2505075"/>
            <a:ext cx="5172074" cy="3684588"/>
          </a:xfrm>
          <a:prstGeom prst="rect">
            <a:avLst/>
          </a:prstGeom>
        </p:spPr>
      </p:pic>
    </p:spTree>
    <p:extLst>
      <p:ext uri="{BB962C8B-B14F-4D97-AF65-F5344CB8AC3E}">
        <p14:creationId xmlns:p14="http://schemas.microsoft.com/office/powerpoint/2010/main" val="1591865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77247-6B53-44F3-AAE4-5CF19D58E26D}"/>
              </a:ext>
            </a:extLst>
          </p:cNvPr>
          <p:cNvSpPr>
            <a:spLocks noGrp="1"/>
          </p:cNvSpPr>
          <p:nvPr>
            <p:ph type="title"/>
          </p:nvPr>
        </p:nvSpPr>
        <p:spPr>
          <a:xfrm>
            <a:off x="686834" y="1153572"/>
            <a:ext cx="3200400" cy="4461163"/>
          </a:xfrm>
        </p:spPr>
        <p:txBody>
          <a:bodyPr>
            <a:normAutofit/>
          </a:bodyPr>
          <a:lstStyle/>
          <a:p>
            <a:r>
              <a:rPr lang="en-GB" sz="4000" dirty="0">
                <a:solidFill>
                  <a:srgbClr val="FFFFFF"/>
                </a:solidFill>
              </a:rPr>
              <a:t>Career Opportunities</a:t>
            </a:r>
            <a:br>
              <a:rPr lang="en-GB" sz="4000" dirty="0">
                <a:solidFill>
                  <a:srgbClr val="FFFFFF"/>
                </a:solidFill>
              </a:rPr>
            </a:br>
            <a:r>
              <a:rPr lang="en-GB" sz="4000" dirty="0">
                <a:solidFill>
                  <a:srgbClr val="FFFFFF"/>
                </a:solidFill>
              </a:rPr>
              <a:t>in Industry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9152A43-7541-453F-B848-0955A25D101A}"/>
              </a:ext>
            </a:extLst>
          </p:cNvPr>
          <p:cNvSpPr>
            <a:spLocks noGrp="1"/>
          </p:cNvSpPr>
          <p:nvPr>
            <p:ph idx="1"/>
          </p:nvPr>
        </p:nvSpPr>
        <p:spPr>
          <a:xfrm>
            <a:off x="4447308" y="591344"/>
            <a:ext cx="6906491" cy="5585619"/>
          </a:xfrm>
        </p:spPr>
        <p:txBody>
          <a:bodyPr anchor="ctr">
            <a:normAutofit/>
          </a:bodyPr>
          <a:lstStyle/>
          <a:p>
            <a:endParaRPr lang="en-GB" dirty="0"/>
          </a:p>
          <a:p>
            <a:endParaRPr lang="en-GB" dirty="0"/>
          </a:p>
          <a:p>
            <a:r>
              <a:rPr lang="en-GB" dirty="0"/>
              <a:t>OIL and Gas Industry</a:t>
            </a:r>
          </a:p>
          <a:p>
            <a:r>
              <a:rPr lang="en-GB" dirty="0"/>
              <a:t>Chemical and Petrochemical Industry</a:t>
            </a:r>
          </a:p>
          <a:p>
            <a:r>
              <a:rPr lang="en-GB" dirty="0"/>
              <a:t>Corrosion Diagnostic and Research Laboratories</a:t>
            </a:r>
          </a:p>
          <a:p>
            <a:r>
              <a:rPr lang="en-GB" dirty="0"/>
              <a:t>Construction Industry</a:t>
            </a:r>
          </a:p>
          <a:p>
            <a:r>
              <a:rPr lang="en-GB" dirty="0"/>
              <a:t>Nuclear Industry</a:t>
            </a:r>
          </a:p>
          <a:p>
            <a:r>
              <a:rPr lang="en-GB" dirty="0"/>
              <a:t>Transportation and Aviation Industry</a:t>
            </a:r>
          </a:p>
          <a:p>
            <a:r>
              <a:rPr lang="en-GB" dirty="0"/>
              <a:t>On and Off Shore Transport Industry</a:t>
            </a:r>
          </a:p>
          <a:p>
            <a:r>
              <a:rPr lang="en-GB" dirty="0"/>
              <a:t>Power and Steam Generating Industry</a:t>
            </a:r>
          </a:p>
          <a:p>
            <a:endParaRPr lang="en-GB" dirty="0"/>
          </a:p>
          <a:p>
            <a:endParaRPr lang="en-GB" dirty="0"/>
          </a:p>
        </p:txBody>
      </p:sp>
    </p:spTree>
    <p:extLst>
      <p:ext uri="{BB962C8B-B14F-4D97-AF65-F5344CB8AC3E}">
        <p14:creationId xmlns:p14="http://schemas.microsoft.com/office/powerpoint/2010/main" val="2267431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60E7D-48CB-4E80-9758-342ABF73CF84}"/>
              </a:ext>
            </a:extLst>
          </p:cNvPr>
          <p:cNvSpPr>
            <a:spLocks noGrp="1"/>
          </p:cNvSpPr>
          <p:nvPr>
            <p:ph type="title"/>
          </p:nvPr>
        </p:nvSpPr>
        <p:spPr>
          <a:xfrm>
            <a:off x="558165" y="1153572"/>
            <a:ext cx="3329069" cy="4461163"/>
          </a:xfrm>
        </p:spPr>
        <p:txBody>
          <a:bodyPr>
            <a:normAutofit/>
          </a:bodyPr>
          <a:lstStyle/>
          <a:p>
            <a:r>
              <a:rPr lang="en-GB" dirty="0">
                <a:solidFill>
                  <a:srgbClr val="FFFFFF"/>
                </a:solidFill>
              </a:rPr>
              <a:t>Career Opportunities in Business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C1EC63-B030-4F84-871A-9C2CD16585AC}"/>
              </a:ext>
            </a:extLst>
          </p:cNvPr>
          <p:cNvSpPr>
            <a:spLocks noGrp="1"/>
          </p:cNvSpPr>
          <p:nvPr>
            <p:ph idx="1"/>
          </p:nvPr>
        </p:nvSpPr>
        <p:spPr>
          <a:xfrm>
            <a:off x="4447308" y="591344"/>
            <a:ext cx="6906491" cy="5585619"/>
          </a:xfrm>
        </p:spPr>
        <p:txBody>
          <a:bodyPr anchor="ctr">
            <a:normAutofit/>
          </a:bodyPr>
          <a:lstStyle/>
          <a:p>
            <a:r>
              <a:rPr lang="en-GB" dirty="0"/>
              <a:t>Electrochemical polishing</a:t>
            </a:r>
          </a:p>
          <a:p>
            <a:r>
              <a:rPr lang="en-GB" dirty="0"/>
              <a:t>Chemical polishing</a:t>
            </a:r>
          </a:p>
          <a:p>
            <a:r>
              <a:rPr lang="en-GB" dirty="0"/>
              <a:t>Metal finishing</a:t>
            </a:r>
          </a:p>
          <a:p>
            <a:r>
              <a:rPr lang="en-GB" dirty="0"/>
              <a:t>Chemical and electrochemical plating</a:t>
            </a:r>
          </a:p>
          <a:p>
            <a:r>
              <a:rPr lang="en-GB" dirty="0"/>
              <a:t>Decorative finishing</a:t>
            </a:r>
          </a:p>
          <a:p>
            <a:r>
              <a:rPr lang="en-GB" dirty="0"/>
              <a:t>Vapour deposition</a:t>
            </a:r>
          </a:p>
          <a:p>
            <a:r>
              <a:rPr lang="en-GB" dirty="0"/>
              <a:t>Chemical, electrochemical and mechanical engraving</a:t>
            </a:r>
          </a:p>
          <a:p>
            <a:r>
              <a:rPr lang="en-GB" dirty="0"/>
              <a:t>Cathodic protection technology</a:t>
            </a:r>
          </a:p>
          <a:p>
            <a:r>
              <a:rPr lang="en-GB" dirty="0"/>
              <a:t>Cathodic protection surveys</a:t>
            </a:r>
          </a:p>
          <a:p>
            <a:r>
              <a:rPr lang="en-GB" dirty="0"/>
              <a:t>Corrosion monitoring</a:t>
            </a:r>
          </a:p>
        </p:txBody>
      </p:sp>
    </p:spTree>
    <p:extLst>
      <p:ext uri="{BB962C8B-B14F-4D97-AF65-F5344CB8AC3E}">
        <p14:creationId xmlns:p14="http://schemas.microsoft.com/office/powerpoint/2010/main" val="3366392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843C73-B6A2-4783-8379-2F7861B0933A}"/>
              </a:ext>
            </a:extLst>
          </p:cNvPr>
          <p:cNvSpPr>
            <a:spLocks noGrp="1"/>
          </p:cNvSpPr>
          <p:nvPr>
            <p:ph type="title"/>
          </p:nvPr>
        </p:nvSpPr>
        <p:spPr>
          <a:xfrm>
            <a:off x="557719" y="1153572"/>
            <a:ext cx="3329515" cy="4461163"/>
          </a:xfrm>
        </p:spPr>
        <p:txBody>
          <a:bodyPr>
            <a:normAutofit/>
          </a:bodyPr>
          <a:lstStyle/>
          <a:p>
            <a:r>
              <a:rPr lang="en-GB" dirty="0">
                <a:solidFill>
                  <a:srgbClr val="FFFFFF"/>
                </a:solidFill>
              </a:rPr>
              <a:t>Career Opportunities in Business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B0140C8-DD64-4DEE-BD33-1E2ACB101DBE}"/>
              </a:ext>
            </a:extLst>
          </p:cNvPr>
          <p:cNvSpPr>
            <a:spLocks noGrp="1"/>
          </p:cNvSpPr>
          <p:nvPr>
            <p:ph idx="1"/>
          </p:nvPr>
        </p:nvSpPr>
        <p:spPr>
          <a:xfrm>
            <a:off x="4447307" y="591344"/>
            <a:ext cx="7186974" cy="5585619"/>
          </a:xfrm>
        </p:spPr>
        <p:txBody>
          <a:bodyPr anchor="ctr">
            <a:normAutofit/>
          </a:bodyPr>
          <a:lstStyle/>
          <a:p>
            <a:r>
              <a:rPr lang="en-GB" dirty="0"/>
              <a:t>Bioassays</a:t>
            </a:r>
          </a:p>
          <a:p>
            <a:r>
              <a:rPr lang="en-GB" dirty="0"/>
              <a:t>Mothballing</a:t>
            </a:r>
          </a:p>
          <a:p>
            <a:r>
              <a:rPr lang="en-GB" sz="3000" dirty="0"/>
              <a:t>Stray current surveys</a:t>
            </a:r>
          </a:p>
          <a:p>
            <a:r>
              <a:rPr lang="en-GB" sz="3000" dirty="0"/>
              <a:t>Painting technology</a:t>
            </a:r>
          </a:p>
          <a:p>
            <a:r>
              <a:rPr lang="en-GB" sz="3000" dirty="0"/>
              <a:t>Holidays detection in protective coatings</a:t>
            </a:r>
          </a:p>
          <a:p>
            <a:r>
              <a:rPr lang="en-GB" sz="3000" dirty="0"/>
              <a:t>Manufacturing printed circuit boards</a:t>
            </a:r>
          </a:p>
          <a:p>
            <a:r>
              <a:rPr lang="en-GB" sz="3000" dirty="0"/>
              <a:t>Recovering silver from used X-Rays Sheets</a:t>
            </a:r>
          </a:p>
          <a:p>
            <a:r>
              <a:rPr lang="en-GB" sz="3000" dirty="0"/>
              <a:t>Recovering gold from used electronics  </a:t>
            </a:r>
          </a:p>
          <a:p>
            <a:r>
              <a:rPr lang="en-GB" sz="3000" dirty="0"/>
              <a:t>Conversion coatings</a:t>
            </a:r>
          </a:p>
          <a:p>
            <a:r>
              <a:rPr lang="en-GB" sz="3000"/>
              <a:t>Electrophoresis</a:t>
            </a:r>
            <a:endParaRPr lang="en-GB" dirty="0"/>
          </a:p>
        </p:txBody>
      </p:sp>
    </p:spTree>
    <p:extLst>
      <p:ext uri="{BB962C8B-B14F-4D97-AF65-F5344CB8AC3E}">
        <p14:creationId xmlns:p14="http://schemas.microsoft.com/office/powerpoint/2010/main" val="3006131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EA9F7A-9B7C-4253-9954-2F91A7E7D2F5}"/>
              </a:ext>
            </a:extLst>
          </p:cNvPr>
          <p:cNvSpPr>
            <a:spLocks noGrp="1"/>
          </p:cNvSpPr>
          <p:nvPr>
            <p:ph type="title"/>
          </p:nvPr>
        </p:nvSpPr>
        <p:spPr>
          <a:xfrm>
            <a:off x="686834" y="1153572"/>
            <a:ext cx="3200400" cy="4461163"/>
          </a:xfrm>
        </p:spPr>
        <p:txBody>
          <a:bodyPr>
            <a:normAutofit/>
          </a:bodyPr>
          <a:lstStyle/>
          <a:p>
            <a:r>
              <a:rPr lang="en-GB" sz="4100" dirty="0">
                <a:solidFill>
                  <a:srgbClr val="FFFFFF"/>
                </a:solidFill>
              </a:rPr>
              <a:t>Career Opportunities in Business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888DE19-8C63-4879-BF76-F1DE80A0E5A5}"/>
              </a:ext>
            </a:extLst>
          </p:cNvPr>
          <p:cNvSpPr>
            <a:spLocks noGrp="1"/>
          </p:cNvSpPr>
          <p:nvPr>
            <p:ph idx="1"/>
          </p:nvPr>
        </p:nvSpPr>
        <p:spPr>
          <a:xfrm>
            <a:off x="4447308" y="591344"/>
            <a:ext cx="6906491" cy="5585619"/>
          </a:xfrm>
        </p:spPr>
        <p:txBody>
          <a:bodyPr anchor="ctr">
            <a:normAutofit fontScale="92500" lnSpcReduction="10000"/>
          </a:bodyPr>
          <a:lstStyle/>
          <a:p>
            <a:endParaRPr lang="en-GB" dirty="0"/>
          </a:p>
          <a:p>
            <a:endParaRPr lang="en-GB" dirty="0"/>
          </a:p>
          <a:p>
            <a:pPr marL="0" indent="0">
              <a:buNone/>
            </a:pPr>
            <a:r>
              <a:rPr lang="en-GB" sz="5100" dirty="0"/>
              <a:t>Inspection and Testing</a:t>
            </a:r>
          </a:p>
          <a:p>
            <a:r>
              <a:rPr lang="en-GB" sz="3000" dirty="0"/>
              <a:t>Ultrasonic Testing </a:t>
            </a:r>
          </a:p>
          <a:p>
            <a:r>
              <a:rPr lang="en-GB" sz="3000" dirty="0"/>
              <a:t>Magnetic Particle's </a:t>
            </a:r>
          </a:p>
          <a:p>
            <a:r>
              <a:rPr lang="en-GB" sz="3000" dirty="0"/>
              <a:t>Dye Penetration</a:t>
            </a:r>
          </a:p>
          <a:p>
            <a:r>
              <a:rPr lang="en-GB" sz="3000" dirty="0"/>
              <a:t>Thermography</a:t>
            </a:r>
          </a:p>
          <a:p>
            <a:r>
              <a:rPr lang="en-GB" sz="3000" dirty="0"/>
              <a:t>Radiography</a:t>
            </a:r>
          </a:p>
          <a:p>
            <a:r>
              <a:rPr lang="en-GB" sz="3000" dirty="0"/>
              <a:t>Eddy Current</a:t>
            </a:r>
          </a:p>
          <a:p>
            <a:r>
              <a:rPr lang="en-GB" sz="3000" dirty="0"/>
              <a:t>Positive Materials Identification</a:t>
            </a:r>
          </a:p>
          <a:p>
            <a:r>
              <a:rPr lang="en-GB" sz="3000" dirty="0"/>
              <a:t>Field Signature Method</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3981820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998F-EE80-4257-99C7-0BD942D94674}"/>
              </a:ext>
            </a:extLst>
          </p:cNvPr>
          <p:cNvSpPr>
            <a:spLocks noGrp="1"/>
          </p:cNvSpPr>
          <p:nvPr>
            <p:ph type="title"/>
          </p:nvPr>
        </p:nvSpPr>
        <p:spPr>
          <a:xfrm>
            <a:off x="838200" y="365126"/>
            <a:ext cx="10515600" cy="1096908"/>
          </a:xfrm>
        </p:spPr>
        <p:txBody>
          <a:bodyPr>
            <a:normAutofit fontScale="90000"/>
          </a:bodyPr>
          <a:lstStyle/>
          <a:p>
            <a:r>
              <a:rPr lang="en-GB" dirty="0"/>
              <a:t>Corrosion</a:t>
            </a:r>
            <a:r>
              <a:rPr lang="en-GB" sz="2000" dirty="0"/>
              <a:t> </a:t>
            </a:r>
            <a:r>
              <a:rPr lang="en-GB" dirty="0"/>
              <a:t>Workforce</a:t>
            </a:r>
            <a:br>
              <a:rPr lang="en-GB" sz="2000" dirty="0"/>
            </a:br>
            <a:r>
              <a:rPr lang="en-GB" sz="2000" dirty="0"/>
              <a:t>(John R Scully, 16</a:t>
            </a:r>
            <a:r>
              <a:rPr lang="en-GB" sz="2000" baseline="30000" dirty="0"/>
              <a:t>th</a:t>
            </a:r>
            <a:r>
              <a:rPr lang="en-GB" sz="2000" dirty="0"/>
              <a:t> International Corrosion Conference, Beijing, China 2005/Assessment of Corrosion Education, National Academic of Sciences 2009)</a:t>
            </a:r>
          </a:p>
        </p:txBody>
      </p:sp>
      <p:sp>
        <p:nvSpPr>
          <p:cNvPr id="3" name="Content Placeholder 2">
            <a:extLst>
              <a:ext uri="{FF2B5EF4-FFF2-40B4-BE49-F238E27FC236}">
                <a16:creationId xmlns:a16="http://schemas.microsoft.com/office/drawing/2014/main" id="{BE523B18-5AB6-4368-8B26-D8EA83A99EA0}"/>
              </a:ext>
            </a:extLst>
          </p:cNvPr>
          <p:cNvSpPr>
            <a:spLocks noGrp="1"/>
          </p:cNvSpPr>
          <p:nvPr>
            <p:ph idx="1"/>
          </p:nvPr>
        </p:nvSpPr>
        <p:spPr>
          <a:xfrm>
            <a:off x="838200" y="1455583"/>
            <a:ext cx="10515600" cy="4578563"/>
          </a:xfrm>
          <a:solidFill>
            <a:srgbClr val="FFC000"/>
          </a:solidFill>
        </p:spPr>
        <p:txBody>
          <a:bodyPr/>
          <a:lstStyle/>
          <a:p>
            <a:r>
              <a:rPr lang="en-GB" dirty="0">
                <a:solidFill>
                  <a:schemeClr val="bg1"/>
                </a:solidFill>
              </a:rPr>
              <a:t>Corrosion Workforce Pyramid</a:t>
            </a:r>
          </a:p>
        </p:txBody>
      </p:sp>
      <p:sp>
        <p:nvSpPr>
          <p:cNvPr id="24" name="TextBox 23">
            <a:extLst>
              <a:ext uri="{FF2B5EF4-FFF2-40B4-BE49-F238E27FC236}">
                <a16:creationId xmlns:a16="http://schemas.microsoft.com/office/drawing/2014/main" id="{A39FCA98-0D27-4001-972A-41CB7B535B4F}"/>
              </a:ext>
            </a:extLst>
          </p:cNvPr>
          <p:cNvSpPr txBox="1"/>
          <p:nvPr/>
        </p:nvSpPr>
        <p:spPr>
          <a:xfrm>
            <a:off x="5637178" y="2971800"/>
            <a:ext cx="914400" cy="914400"/>
          </a:xfrm>
          <a:prstGeom prst="rect">
            <a:avLst/>
          </a:prstGeom>
          <a:noFill/>
        </p:spPr>
        <p:txBody>
          <a:bodyPr wrap="square" rtlCol="0">
            <a:spAutoFit/>
          </a:bodyPr>
          <a:lstStyle/>
          <a:p>
            <a:endParaRPr lang="en-GB" dirty="0"/>
          </a:p>
        </p:txBody>
      </p:sp>
      <p:sp>
        <p:nvSpPr>
          <p:cNvPr id="4" name="Isosceles Triangle 3">
            <a:extLst>
              <a:ext uri="{FF2B5EF4-FFF2-40B4-BE49-F238E27FC236}">
                <a16:creationId xmlns:a16="http://schemas.microsoft.com/office/drawing/2014/main" id="{D7D2CBA7-EF6C-47AC-9DDF-58EC6FABF157}"/>
              </a:ext>
            </a:extLst>
          </p:cNvPr>
          <p:cNvSpPr/>
          <p:nvPr/>
        </p:nvSpPr>
        <p:spPr>
          <a:xfrm>
            <a:off x="1050300" y="2251407"/>
            <a:ext cx="8307421" cy="3769257"/>
          </a:xfrm>
          <a:prstGeom prst="triangle">
            <a:avLst>
              <a:gd name="adj" fmla="val 50163"/>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t>
            </a:r>
          </a:p>
        </p:txBody>
      </p:sp>
      <p:sp>
        <p:nvSpPr>
          <p:cNvPr id="5" name="TextBox 4">
            <a:extLst>
              <a:ext uri="{FF2B5EF4-FFF2-40B4-BE49-F238E27FC236}">
                <a16:creationId xmlns:a16="http://schemas.microsoft.com/office/drawing/2014/main" id="{26F0CBA4-9748-45C3-BF86-80F3A22841DA}"/>
              </a:ext>
            </a:extLst>
          </p:cNvPr>
          <p:cNvSpPr txBox="1"/>
          <p:nvPr/>
        </p:nvSpPr>
        <p:spPr>
          <a:xfrm>
            <a:off x="4706420" y="2527033"/>
            <a:ext cx="1089787" cy="646331"/>
          </a:xfrm>
          <a:prstGeom prst="rect">
            <a:avLst/>
          </a:prstGeom>
          <a:noFill/>
        </p:spPr>
        <p:txBody>
          <a:bodyPr wrap="square" rtlCol="0">
            <a:spAutoFit/>
          </a:bodyPr>
          <a:lstStyle/>
          <a:p>
            <a:pPr algn="ctr"/>
            <a:r>
              <a:rPr lang="en-GB" dirty="0"/>
              <a:t>Corrosion Scientist</a:t>
            </a:r>
          </a:p>
        </p:txBody>
      </p:sp>
      <p:cxnSp>
        <p:nvCxnSpPr>
          <p:cNvPr id="7" name="Straight Connector 6">
            <a:extLst>
              <a:ext uri="{FF2B5EF4-FFF2-40B4-BE49-F238E27FC236}">
                <a16:creationId xmlns:a16="http://schemas.microsoft.com/office/drawing/2014/main" id="{B65C2E4E-1F62-446E-B652-174C92C3884D}"/>
              </a:ext>
            </a:extLst>
          </p:cNvPr>
          <p:cNvCxnSpPr>
            <a:cxnSpLocks/>
          </p:cNvCxnSpPr>
          <p:nvPr/>
        </p:nvCxnSpPr>
        <p:spPr>
          <a:xfrm flipV="1">
            <a:off x="4211768" y="3130144"/>
            <a:ext cx="1984486" cy="27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7604C0-AC72-4F38-A0EC-66497AACA656}"/>
              </a:ext>
            </a:extLst>
          </p:cNvPr>
          <p:cNvCxnSpPr>
            <a:cxnSpLocks/>
          </p:cNvCxnSpPr>
          <p:nvPr/>
        </p:nvCxnSpPr>
        <p:spPr>
          <a:xfrm flipV="1">
            <a:off x="3620543" y="3649686"/>
            <a:ext cx="3166934" cy="94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161EF94-0742-4560-943A-911F5D00A771}"/>
              </a:ext>
            </a:extLst>
          </p:cNvPr>
          <p:cNvCxnSpPr>
            <a:cxnSpLocks/>
          </p:cNvCxnSpPr>
          <p:nvPr/>
        </p:nvCxnSpPr>
        <p:spPr>
          <a:xfrm>
            <a:off x="2704289" y="4540727"/>
            <a:ext cx="50681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1E9452E-AC21-4A9B-BDD7-284B4E4A8043}"/>
              </a:ext>
            </a:extLst>
          </p:cNvPr>
          <p:cNvSpPr txBox="1"/>
          <p:nvPr/>
        </p:nvSpPr>
        <p:spPr>
          <a:xfrm>
            <a:off x="2955587" y="4540727"/>
            <a:ext cx="4591455" cy="646331"/>
          </a:xfrm>
          <a:prstGeom prst="rect">
            <a:avLst/>
          </a:prstGeom>
          <a:noFill/>
        </p:spPr>
        <p:txBody>
          <a:bodyPr wrap="square" rtlCol="0">
            <a:spAutoFit/>
          </a:bodyPr>
          <a:lstStyle/>
          <a:p>
            <a:pPr algn="ctr"/>
            <a:r>
              <a:rPr lang="en-GB" dirty="0"/>
              <a:t>Material specifier,(Architect, Builder, Designer)</a:t>
            </a:r>
          </a:p>
          <a:p>
            <a:pPr algn="ctr"/>
            <a:r>
              <a:rPr lang="en-GB" dirty="0"/>
              <a:t>Maintainer and Supervisor, etc.</a:t>
            </a:r>
          </a:p>
        </p:txBody>
      </p:sp>
      <p:cxnSp>
        <p:nvCxnSpPr>
          <p:cNvPr id="55" name="Straight Connector 54">
            <a:extLst>
              <a:ext uri="{FF2B5EF4-FFF2-40B4-BE49-F238E27FC236}">
                <a16:creationId xmlns:a16="http://schemas.microsoft.com/office/drawing/2014/main" id="{15AF3CB6-4B02-46CF-87F5-D556CDD0598B}"/>
              </a:ext>
            </a:extLst>
          </p:cNvPr>
          <p:cNvCxnSpPr>
            <a:cxnSpLocks/>
          </p:cNvCxnSpPr>
          <p:nvPr/>
        </p:nvCxnSpPr>
        <p:spPr>
          <a:xfrm flipV="1">
            <a:off x="1896894" y="5194570"/>
            <a:ext cx="6575897" cy="789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BAAF227-AC0D-4DF7-B05D-AD112AAE0E6D}"/>
              </a:ext>
            </a:extLst>
          </p:cNvPr>
          <p:cNvSpPr txBox="1"/>
          <p:nvPr/>
        </p:nvSpPr>
        <p:spPr>
          <a:xfrm>
            <a:off x="3166354" y="5293482"/>
            <a:ext cx="4085616" cy="646331"/>
          </a:xfrm>
          <a:prstGeom prst="rect">
            <a:avLst/>
          </a:prstGeom>
          <a:noFill/>
        </p:spPr>
        <p:txBody>
          <a:bodyPr wrap="square" rtlCol="0">
            <a:spAutoFit/>
          </a:bodyPr>
          <a:lstStyle/>
          <a:p>
            <a:pPr algn="ctr"/>
            <a:r>
              <a:rPr lang="en-GB" dirty="0"/>
              <a:t>Technologist, Plant Equipment Inspector</a:t>
            </a:r>
          </a:p>
          <a:p>
            <a:pPr algn="ctr"/>
            <a:r>
              <a:rPr lang="en-GB" dirty="0"/>
              <a:t>Maintainer, manufacturer  </a:t>
            </a:r>
          </a:p>
        </p:txBody>
      </p:sp>
      <p:sp>
        <p:nvSpPr>
          <p:cNvPr id="50" name="TextBox 49">
            <a:extLst>
              <a:ext uri="{FF2B5EF4-FFF2-40B4-BE49-F238E27FC236}">
                <a16:creationId xmlns:a16="http://schemas.microsoft.com/office/drawing/2014/main" id="{C160DC84-F84B-4F74-95F3-253D8E3C3173}"/>
              </a:ext>
            </a:extLst>
          </p:cNvPr>
          <p:cNvSpPr txBox="1"/>
          <p:nvPr/>
        </p:nvSpPr>
        <p:spPr>
          <a:xfrm>
            <a:off x="4249816" y="3200153"/>
            <a:ext cx="2060324" cy="369332"/>
          </a:xfrm>
          <a:prstGeom prst="rect">
            <a:avLst/>
          </a:prstGeom>
          <a:noFill/>
        </p:spPr>
        <p:txBody>
          <a:bodyPr wrap="square" rtlCol="0">
            <a:spAutoFit/>
          </a:bodyPr>
          <a:lstStyle/>
          <a:p>
            <a:r>
              <a:rPr lang="en-GB" dirty="0"/>
              <a:t>Corrosion Engineer</a:t>
            </a:r>
          </a:p>
        </p:txBody>
      </p:sp>
      <p:sp>
        <p:nvSpPr>
          <p:cNvPr id="52" name="TextBox 51">
            <a:extLst>
              <a:ext uri="{FF2B5EF4-FFF2-40B4-BE49-F238E27FC236}">
                <a16:creationId xmlns:a16="http://schemas.microsoft.com/office/drawing/2014/main" id="{F8B5B761-846C-4257-A69E-C28BF2D40821}"/>
              </a:ext>
            </a:extLst>
          </p:cNvPr>
          <p:cNvSpPr txBox="1"/>
          <p:nvPr/>
        </p:nvSpPr>
        <p:spPr>
          <a:xfrm>
            <a:off x="3438236" y="3674371"/>
            <a:ext cx="3600216" cy="923330"/>
          </a:xfrm>
          <a:prstGeom prst="rect">
            <a:avLst/>
          </a:prstGeom>
          <a:noFill/>
        </p:spPr>
        <p:txBody>
          <a:bodyPr wrap="none" rtlCol="0">
            <a:spAutoFit/>
          </a:bodyPr>
          <a:lstStyle/>
          <a:p>
            <a:pPr algn="ctr"/>
            <a:r>
              <a:rPr lang="en-GB" dirty="0"/>
              <a:t>Aeronautical, Electrical, Materials,</a:t>
            </a:r>
          </a:p>
          <a:p>
            <a:pPr algn="ctr"/>
            <a:r>
              <a:rPr lang="en-GB" dirty="0"/>
              <a:t>Metallurgical, Chemical Engineering,</a:t>
            </a:r>
          </a:p>
          <a:p>
            <a:pPr algn="ctr"/>
            <a:r>
              <a:rPr lang="en-GB" dirty="0"/>
              <a:t>and Design</a:t>
            </a:r>
          </a:p>
        </p:txBody>
      </p:sp>
      <p:sp>
        <p:nvSpPr>
          <p:cNvPr id="60" name="TextBox 59">
            <a:extLst>
              <a:ext uri="{FF2B5EF4-FFF2-40B4-BE49-F238E27FC236}">
                <a16:creationId xmlns:a16="http://schemas.microsoft.com/office/drawing/2014/main" id="{8CCB904B-B0B8-4584-9A51-BD5D2AEEA182}"/>
              </a:ext>
            </a:extLst>
          </p:cNvPr>
          <p:cNvSpPr txBox="1"/>
          <p:nvPr/>
        </p:nvSpPr>
        <p:spPr>
          <a:xfrm>
            <a:off x="5918052" y="1477254"/>
            <a:ext cx="5363250" cy="584775"/>
          </a:xfrm>
          <a:prstGeom prst="rect">
            <a:avLst/>
          </a:prstGeom>
          <a:noFill/>
        </p:spPr>
        <p:txBody>
          <a:bodyPr wrap="square" rtlCol="0">
            <a:spAutoFit/>
          </a:bodyPr>
          <a:lstStyle/>
          <a:p>
            <a:pPr algn="ctr"/>
            <a:r>
              <a:rPr lang="en-GB" sz="3200" dirty="0">
                <a:highlight>
                  <a:srgbClr val="FFFF00"/>
                </a:highlight>
              </a:rPr>
              <a:t>Corrosion Education Methods</a:t>
            </a:r>
          </a:p>
        </p:txBody>
      </p:sp>
      <p:sp>
        <p:nvSpPr>
          <p:cNvPr id="65" name="TextBox 64">
            <a:extLst>
              <a:ext uri="{FF2B5EF4-FFF2-40B4-BE49-F238E27FC236}">
                <a16:creationId xmlns:a16="http://schemas.microsoft.com/office/drawing/2014/main" id="{F75C2F88-4888-43C5-ACDE-44445D2E17A8}"/>
              </a:ext>
            </a:extLst>
          </p:cNvPr>
          <p:cNvSpPr txBox="1"/>
          <p:nvPr/>
        </p:nvSpPr>
        <p:spPr>
          <a:xfrm>
            <a:off x="6055143" y="2171689"/>
            <a:ext cx="1847338" cy="738664"/>
          </a:xfrm>
          <a:prstGeom prst="rect">
            <a:avLst/>
          </a:prstGeom>
          <a:solidFill>
            <a:schemeClr val="accent2"/>
          </a:solidFill>
          <a:ln w="19050">
            <a:solidFill>
              <a:schemeClr val="tx1"/>
            </a:solidFill>
          </a:ln>
        </p:spPr>
        <p:txBody>
          <a:bodyPr wrap="square" rtlCol="0">
            <a:spAutoFit/>
          </a:bodyPr>
          <a:lstStyle/>
          <a:p>
            <a:pPr algn="ctr"/>
            <a:r>
              <a:rPr lang="en-GB" sz="1400" dirty="0">
                <a:solidFill>
                  <a:schemeClr val="bg1"/>
                </a:solidFill>
              </a:rPr>
              <a:t>Academic Institutions </a:t>
            </a:r>
          </a:p>
          <a:p>
            <a:pPr algn="ctr"/>
            <a:r>
              <a:rPr lang="en-GB" sz="1400" dirty="0">
                <a:solidFill>
                  <a:schemeClr val="bg1"/>
                </a:solidFill>
              </a:rPr>
              <a:t>professional</a:t>
            </a:r>
          </a:p>
          <a:p>
            <a:pPr algn="ctr"/>
            <a:r>
              <a:rPr lang="en-GB" sz="1400" dirty="0">
                <a:solidFill>
                  <a:schemeClr val="bg1"/>
                </a:solidFill>
              </a:rPr>
              <a:t>granting degrees</a:t>
            </a:r>
          </a:p>
        </p:txBody>
      </p:sp>
      <p:sp>
        <p:nvSpPr>
          <p:cNvPr id="67" name="TextBox 66">
            <a:extLst>
              <a:ext uri="{FF2B5EF4-FFF2-40B4-BE49-F238E27FC236}">
                <a16:creationId xmlns:a16="http://schemas.microsoft.com/office/drawing/2014/main" id="{9D14A750-3E78-4AB8-95F1-0399402A2A08}"/>
              </a:ext>
            </a:extLst>
          </p:cNvPr>
          <p:cNvSpPr txBox="1"/>
          <p:nvPr/>
        </p:nvSpPr>
        <p:spPr>
          <a:xfrm>
            <a:off x="9133174" y="2535597"/>
            <a:ext cx="2220626" cy="1600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a:t>Professional Societies</a:t>
            </a:r>
          </a:p>
          <a:p>
            <a:pPr algn="ctr"/>
            <a:r>
              <a:rPr lang="en-GB" sz="1400" dirty="0"/>
              <a:t>Academic and private </a:t>
            </a:r>
          </a:p>
          <a:p>
            <a:pPr algn="ctr"/>
            <a:r>
              <a:rPr lang="en-GB" sz="1400" dirty="0"/>
              <a:t>Organizations offering supplemental learning in the form of short courses and distant learning programs</a:t>
            </a:r>
          </a:p>
        </p:txBody>
      </p:sp>
      <p:sp>
        <p:nvSpPr>
          <p:cNvPr id="70" name="TextBox 69">
            <a:extLst>
              <a:ext uri="{FF2B5EF4-FFF2-40B4-BE49-F238E27FC236}">
                <a16:creationId xmlns:a16="http://schemas.microsoft.com/office/drawing/2014/main" id="{A1FC5D11-9A27-4E26-A38F-DFB9572C3ADF}"/>
              </a:ext>
            </a:extLst>
          </p:cNvPr>
          <p:cNvSpPr txBox="1"/>
          <p:nvPr/>
        </p:nvSpPr>
        <p:spPr>
          <a:xfrm>
            <a:off x="9211145" y="4204782"/>
            <a:ext cx="2148184" cy="1815882"/>
          </a:xfrm>
          <a:prstGeom prst="rect">
            <a:avLst/>
          </a:prstGeom>
          <a:solidFill>
            <a:srgbClr val="FF0000"/>
          </a:solidFill>
        </p:spPr>
        <p:txBody>
          <a:bodyPr wrap="square" rtlCol="0">
            <a:spAutoFit/>
          </a:bodyPr>
          <a:lstStyle/>
          <a:p>
            <a:r>
              <a:rPr lang="en-GB" sz="1400" dirty="0">
                <a:solidFill>
                  <a:schemeClr val="bg1"/>
                </a:solidFill>
              </a:rPr>
              <a:t>Graduates of community colleges and trade school, professional societies and private organizations offering inhouse and extramural courses, online short courses, and skills training with certifications</a:t>
            </a:r>
          </a:p>
        </p:txBody>
      </p:sp>
      <p:sp>
        <p:nvSpPr>
          <p:cNvPr id="6" name="Arrow: Up-Down 5">
            <a:extLst>
              <a:ext uri="{FF2B5EF4-FFF2-40B4-BE49-F238E27FC236}">
                <a16:creationId xmlns:a16="http://schemas.microsoft.com/office/drawing/2014/main" id="{B4DCB8D7-3313-4EE2-9163-7CE70EEC93D4}"/>
              </a:ext>
            </a:extLst>
          </p:cNvPr>
          <p:cNvSpPr/>
          <p:nvPr/>
        </p:nvSpPr>
        <p:spPr>
          <a:xfrm>
            <a:off x="8005864" y="2052539"/>
            <a:ext cx="320911" cy="2592614"/>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Arrow: Up-Down 7">
            <a:extLst>
              <a:ext uri="{FF2B5EF4-FFF2-40B4-BE49-F238E27FC236}">
                <a16:creationId xmlns:a16="http://schemas.microsoft.com/office/drawing/2014/main" id="{E397638C-6AD4-4C26-8D86-F134E7D13CE0}"/>
              </a:ext>
            </a:extLst>
          </p:cNvPr>
          <p:cNvSpPr/>
          <p:nvPr/>
        </p:nvSpPr>
        <p:spPr>
          <a:xfrm>
            <a:off x="8703169" y="3173364"/>
            <a:ext cx="308160" cy="234732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Up-Down 8">
            <a:extLst>
              <a:ext uri="{FF2B5EF4-FFF2-40B4-BE49-F238E27FC236}">
                <a16:creationId xmlns:a16="http://schemas.microsoft.com/office/drawing/2014/main" id="{0A5159B7-382A-4A86-B46A-8B0053033869}"/>
              </a:ext>
            </a:extLst>
          </p:cNvPr>
          <p:cNvSpPr/>
          <p:nvPr/>
        </p:nvSpPr>
        <p:spPr>
          <a:xfrm>
            <a:off x="8962547" y="4557345"/>
            <a:ext cx="297045" cy="1216152"/>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rrow: Left-Right 11">
            <a:extLst>
              <a:ext uri="{FF2B5EF4-FFF2-40B4-BE49-F238E27FC236}">
                <a16:creationId xmlns:a16="http://schemas.microsoft.com/office/drawing/2014/main" id="{3B3075E8-D0D9-44CD-9028-702DD0DB3A25}"/>
              </a:ext>
            </a:extLst>
          </p:cNvPr>
          <p:cNvSpPr/>
          <p:nvPr/>
        </p:nvSpPr>
        <p:spPr>
          <a:xfrm rot="5400000">
            <a:off x="3161941" y="2569940"/>
            <a:ext cx="1182970" cy="484631"/>
          </a:xfrm>
          <a:prstGeom prst="lef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3AF55CC-FC9D-4986-B19E-E368BB4C73DE}"/>
              </a:ext>
            </a:extLst>
          </p:cNvPr>
          <p:cNvSpPr txBox="1"/>
          <p:nvPr/>
        </p:nvSpPr>
        <p:spPr>
          <a:xfrm rot="5618871">
            <a:off x="3381580" y="2577774"/>
            <a:ext cx="790601" cy="369332"/>
          </a:xfrm>
          <a:prstGeom prst="rect">
            <a:avLst/>
          </a:prstGeom>
          <a:noFill/>
        </p:spPr>
        <p:txBody>
          <a:bodyPr wrap="none" rtlCol="0">
            <a:spAutoFit/>
          </a:bodyPr>
          <a:lstStyle/>
          <a:p>
            <a:r>
              <a:rPr lang="en-GB" dirty="0"/>
              <a:t>Expert</a:t>
            </a:r>
          </a:p>
        </p:txBody>
      </p:sp>
      <p:sp>
        <p:nvSpPr>
          <p:cNvPr id="15" name="Arrow: Up-Down 14">
            <a:extLst>
              <a:ext uri="{FF2B5EF4-FFF2-40B4-BE49-F238E27FC236}">
                <a16:creationId xmlns:a16="http://schemas.microsoft.com/office/drawing/2014/main" id="{4BB8E107-D149-4E5E-A671-08D1F5EA875F}"/>
              </a:ext>
            </a:extLst>
          </p:cNvPr>
          <p:cNvSpPr/>
          <p:nvPr/>
        </p:nvSpPr>
        <p:spPr>
          <a:xfrm>
            <a:off x="2496763" y="3123947"/>
            <a:ext cx="484632" cy="1290284"/>
          </a:xfrm>
          <a:prstGeom prst="up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1AFF0C45-B08D-43A0-8732-B05A5DCCF115}"/>
              </a:ext>
            </a:extLst>
          </p:cNvPr>
          <p:cNvSpPr txBox="1"/>
          <p:nvPr/>
        </p:nvSpPr>
        <p:spPr>
          <a:xfrm rot="5400000">
            <a:off x="2227042" y="3584423"/>
            <a:ext cx="1058944" cy="369332"/>
          </a:xfrm>
          <a:prstGeom prst="rect">
            <a:avLst/>
          </a:prstGeom>
          <a:noFill/>
        </p:spPr>
        <p:txBody>
          <a:bodyPr wrap="none" rtlCol="0">
            <a:spAutoFit/>
          </a:bodyPr>
          <a:lstStyle/>
          <a:p>
            <a:r>
              <a:rPr lang="en-GB" dirty="0"/>
              <a:t>Specialist</a:t>
            </a:r>
          </a:p>
        </p:txBody>
      </p:sp>
      <p:sp>
        <p:nvSpPr>
          <p:cNvPr id="19" name="Arrow: Up-Down 18">
            <a:extLst>
              <a:ext uri="{FF2B5EF4-FFF2-40B4-BE49-F238E27FC236}">
                <a16:creationId xmlns:a16="http://schemas.microsoft.com/office/drawing/2014/main" id="{6D8A7517-2E6A-4965-95F4-345F85426988}"/>
              </a:ext>
            </a:extLst>
          </p:cNvPr>
          <p:cNvSpPr/>
          <p:nvPr/>
        </p:nvSpPr>
        <p:spPr>
          <a:xfrm>
            <a:off x="922867" y="3659152"/>
            <a:ext cx="484632" cy="2235810"/>
          </a:xfrm>
          <a:prstGeom prst="up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616E5EDD-85F8-4D12-BBD7-7FB63E11D695}"/>
              </a:ext>
            </a:extLst>
          </p:cNvPr>
          <p:cNvSpPr txBox="1"/>
          <p:nvPr/>
        </p:nvSpPr>
        <p:spPr>
          <a:xfrm rot="5400000">
            <a:off x="326442" y="4597834"/>
            <a:ext cx="1668294" cy="369332"/>
          </a:xfrm>
          <a:prstGeom prst="rect">
            <a:avLst/>
          </a:prstGeom>
          <a:noFill/>
        </p:spPr>
        <p:txBody>
          <a:bodyPr wrap="square" rtlCol="0">
            <a:spAutoFit/>
          </a:bodyPr>
          <a:lstStyle/>
          <a:p>
            <a:r>
              <a:rPr lang="en-GB" dirty="0"/>
              <a:t>Knowledgeable</a:t>
            </a:r>
          </a:p>
        </p:txBody>
      </p:sp>
      <p:sp>
        <p:nvSpPr>
          <p:cNvPr id="21" name="Arrow: Up-Down 20">
            <a:extLst>
              <a:ext uri="{FF2B5EF4-FFF2-40B4-BE49-F238E27FC236}">
                <a16:creationId xmlns:a16="http://schemas.microsoft.com/office/drawing/2014/main" id="{2BBD7F7A-2FE6-4A16-BB79-0B1C80668709}"/>
              </a:ext>
            </a:extLst>
          </p:cNvPr>
          <p:cNvSpPr/>
          <p:nvPr/>
        </p:nvSpPr>
        <p:spPr>
          <a:xfrm>
            <a:off x="1362502" y="3659151"/>
            <a:ext cx="484632" cy="1822862"/>
          </a:xfrm>
          <a:prstGeom prst="upDownArrow">
            <a:avLst>
              <a:gd name="adj1" fmla="val 50000"/>
              <a:gd name="adj2" fmla="val 6806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E163D8AC-B2DE-4D5E-8FBC-3E77D23FE578}"/>
              </a:ext>
            </a:extLst>
          </p:cNvPr>
          <p:cNvSpPr txBox="1"/>
          <p:nvPr/>
        </p:nvSpPr>
        <p:spPr>
          <a:xfrm rot="5400000">
            <a:off x="1260189" y="4413035"/>
            <a:ext cx="782441" cy="369332"/>
          </a:xfrm>
          <a:prstGeom prst="rect">
            <a:avLst/>
          </a:prstGeom>
          <a:noFill/>
        </p:spPr>
        <p:txBody>
          <a:bodyPr wrap="square" rtlCol="0">
            <a:spAutoFit/>
          </a:bodyPr>
          <a:lstStyle/>
          <a:p>
            <a:r>
              <a:rPr lang="en-GB" dirty="0"/>
              <a:t>Aware</a:t>
            </a:r>
          </a:p>
        </p:txBody>
      </p:sp>
    </p:spTree>
    <p:extLst>
      <p:ext uri="{BB962C8B-B14F-4D97-AF65-F5344CB8AC3E}">
        <p14:creationId xmlns:p14="http://schemas.microsoft.com/office/powerpoint/2010/main" val="382801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DA8426-E395-4EFB-A965-6F21A3A5D486}"/>
              </a:ext>
            </a:extLst>
          </p:cNvPr>
          <p:cNvSpPr>
            <a:spLocks noGrp="1"/>
          </p:cNvSpPr>
          <p:nvPr>
            <p:ph type="title"/>
          </p:nvPr>
        </p:nvSpPr>
        <p:spPr>
          <a:xfrm>
            <a:off x="243191" y="620392"/>
            <a:ext cx="4182894" cy="5504688"/>
          </a:xfrm>
        </p:spPr>
        <p:txBody>
          <a:bodyPr>
            <a:normAutofit/>
          </a:bodyPr>
          <a:lstStyle/>
          <a:p>
            <a:r>
              <a:rPr lang="en-GB" dirty="0">
                <a:solidFill>
                  <a:schemeClr val="bg1"/>
                </a:solidFill>
              </a:rPr>
              <a:t>Qualification and Experience </a:t>
            </a:r>
          </a:p>
        </p:txBody>
      </p:sp>
      <p:graphicFrame>
        <p:nvGraphicFramePr>
          <p:cNvPr id="5" name="Content Placeholder 2">
            <a:extLst>
              <a:ext uri="{FF2B5EF4-FFF2-40B4-BE49-F238E27FC236}">
                <a16:creationId xmlns:a16="http://schemas.microsoft.com/office/drawing/2014/main" id="{FD7242F4-E3DC-49FF-9640-55D7150009E9}"/>
              </a:ext>
            </a:extLst>
          </p:cNvPr>
          <p:cNvGraphicFramePr>
            <a:graphicFrameLocks noGrp="1"/>
          </p:cNvGraphicFramePr>
          <p:nvPr>
            <p:ph idx="1"/>
            <p:extLst>
              <p:ext uri="{D42A27DB-BD31-4B8C-83A1-F6EECF244321}">
                <p14:modId xmlns:p14="http://schemas.microsoft.com/office/powerpoint/2010/main" val="2748416461"/>
              </p:ext>
            </p:extLst>
          </p:nvPr>
        </p:nvGraphicFramePr>
        <p:xfrm>
          <a:off x="5336400"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6588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52594-8E42-4C0E-8B29-F183872DE557}"/>
              </a:ext>
            </a:extLst>
          </p:cNvPr>
          <p:cNvSpPr>
            <a:spLocks noGrp="1"/>
          </p:cNvSpPr>
          <p:nvPr>
            <p:ph type="title"/>
          </p:nvPr>
        </p:nvSpPr>
        <p:spPr>
          <a:xfrm>
            <a:off x="564204" y="1153572"/>
            <a:ext cx="3323030" cy="4461163"/>
          </a:xfrm>
        </p:spPr>
        <p:txBody>
          <a:bodyPr>
            <a:normAutofit/>
          </a:bodyPr>
          <a:lstStyle/>
          <a:p>
            <a:r>
              <a:rPr lang="en-GB" dirty="0">
                <a:solidFill>
                  <a:srgbClr val="FFFFFF"/>
                </a:solidFill>
              </a:rPr>
              <a:t>Organizations governing Standards, Codes and Practices on Corrosion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4713E85-D8F4-4137-B8EF-F01C2B0D47D4}"/>
              </a:ext>
            </a:extLst>
          </p:cNvPr>
          <p:cNvSpPr>
            <a:spLocks noGrp="1"/>
          </p:cNvSpPr>
          <p:nvPr>
            <p:ph idx="1"/>
          </p:nvPr>
        </p:nvSpPr>
        <p:spPr>
          <a:xfrm>
            <a:off x="4241260" y="636190"/>
            <a:ext cx="7821037" cy="5585619"/>
          </a:xfrm>
        </p:spPr>
        <p:txBody>
          <a:bodyPr anchor="ctr">
            <a:normAutofit/>
          </a:bodyPr>
          <a:lstStyle/>
          <a:p>
            <a:r>
              <a:rPr lang="en-GB" dirty="0"/>
              <a:t>Institute of Corrosion, UK</a:t>
            </a:r>
          </a:p>
          <a:p>
            <a:r>
              <a:rPr lang="en-GB" dirty="0"/>
              <a:t>National Association of Corrosion Engineers (NACE)</a:t>
            </a:r>
          </a:p>
          <a:p>
            <a:r>
              <a:rPr lang="en-GB" dirty="0"/>
              <a:t>European Federation of Corrosion (EFC)</a:t>
            </a:r>
          </a:p>
          <a:p>
            <a:r>
              <a:rPr lang="en-GB" dirty="0"/>
              <a:t>Swedish Corrosion Institute</a:t>
            </a:r>
          </a:p>
          <a:p>
            <a:r>
              <a:rPr lang="en-GB" dirty="0"/>
              <a:t>American Society for Testing and Materials (ASTM)</a:t>
            </a:r>
          </a:p>
          <a:p>
            <a:r>
              <a:rPr lang="en-GB" dirty="0"/>
              <a:t>American Petroleum Institute (API)</a:t>
            </a:r>
          </a:p>
          <a:p>
            <a:r>
              <a:rPr lang="en-GB" dirty="0"/>
              <a:t>American Society for Metals (ASM)</a:t>
            </a:r>
          </a:p>
          <a:p>
            <a:endParaRPr lang="en-GB" dirty="0"/>
          </a:p>
        </p:txBody>
      </p:sp>
    </p:spTree>
    <p:extLst>
      <p:ext uri="{BB962C8B-B14F-4D97-AF65-F5344CB8AC3E}">
        <p14:creationId xmlns:p14="http://schemas.microsoft.com/office/powerpoint/2010/main" val="3200850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EFC5B-F94C-454C-94BD-A2B62B14970B}"/>
              </a:ext>
            </a:extLst>
          </p:cNvPr>
          <p:cNvSpPr>
            <a:spLocks noGrp="1"/>
          </p:cNvSpPr>
          <p:nvPr>
            <p:ph type="title"/>
          </p:nvPr>
        </p:nvSpPr>
        <p:spPr>
          <a:xfrm>
            <a:off x="632298" y="1153572"/>
            <a:ext cx="3254935" cy="4461163"/>
          </a:xfrm>
        </p:spPr>
        <p:txBody>
          <a:bodyPr>
            <a:normAutofit/>
          </a:bodyPr>
          <a:lstStyle/>
          <a:p>
            <a:r>
              <a:rPr lang="en-GB" dirty="0">
                <a:solidFill>
                  <a:srgbClr val="FFFFFF"/>
                </a:solidFill>
              </a:rPr>
              <a:t>Organizations Governing Standards, Codes and Practices on Corrosion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27CC1-ABDF-480D-B5E1-4568D09595E9}"/>
              </a:ext>
            </a:extLst>
          </p:cNvPr>
          <p:cNvSpPr>
            <a:spLocks noGrp="1"/>
          </p:cNvSpPr>
          <p:nvPr>
            <p:ph idx="1"/>
          </p:nvPr>
        </p:nvSpPr>
        <p:spPr>
          <a:xfrm>
            <a:off x="4260715" y="591344"/>
            <a:ext cx="7801583" cy="5585619"/>
          </a:xfrm>
        </p:spPr>
        <p:txBody>
          <a:bodyPr anchor="ctr">
            <a:normAutofit/>
          </a:bodyPr>
          <a:lstStyle/>
          <a:p>
            <a:r>
              <a:rPr lang="en-GB" dirty="0"/>
              <a:t>International Standards Organization (ISO)</a:t>
            </a:r>
          </a:p>
          <a:p>
            <a:r>
              <a:rPr lang="en-GB" b="0" i="0" dirty="0" err="1">
                <a:solidFill>
                  <a:srgbClr val="111111"/>
                </a:solidFill>
                <a:effectLst/>
                <a:latin typeface="Roboto" panose="02000000000000000000" pitchFamily="2" charset="0"/>
              </a:rPr>
              <a:t>Deutsches</a:t>
            </a:r>
            <a:r>
              <a:rPr lang="en-GB" b="0" i="0" dirty="0">
                <a:solidFill>
                  <a:srgbClr val="111111"/>
                </a:solidFill>
                <a:effectLst/>
                <a:latin typeface="Roboto" panose="02000000000000000000" pitchFamily="2" charset="0"/>
              </a:rPr>
              <a:t> </a:t>
            </a:r>
            <a:r>
              <a:rPr lang="en-GB" b="0" i="0" dirty="0" err="1">
                <a:solidFill>
                  <a:srgbClr val="111111"/>
                </a:solidFill>
                <a:effectLst/>
                <a:latin typeface="Roboto" panose="02000000000000000000" pitchFamily="2" charset="0"/>
              </a:rPr>
              <a:t>Institut</a:t>
            </a:r>
            <a:r>
              <a:rPr lang="en-GB" b="0" i="0" dirty="0">
                <a:solidFill>
                  <a:srgbClr val="111111"/>
                </a:solidFill>
                <a:effectLst/>
                <a:latin typeface="Roboto" panose="02000000000000000000" pitchFamily="2" charset="0"/>
              </a:rPr>
              <a:t> </a:t>
            </a:r>
            <a:r>
              <a:rPr lang="en-GB" b="0" i="0" dirty="0" err="1">
                <a:solidFill>
                  <a:srgbClr val="111111"/>
                </a:solidFill>
                <a:effectLst/>
                <a:latin typeface="Roboto" panose="02000000000000000000" pitchFamily="2" charset="0"/>
              </a:rPr>
              <a:t>für</a:t>
            </a:r>
            <a:r>
              <a:rPr lang="en-GB" b="0" i="0" dirty="0">
                <a:solidFill>
                  <a:srgbClr val="111111"/>
                </a:solidFill>
                <a:effectLst/>
                <a:latin typeface="Roboto" panose="02000000000000000000" pitchFamily="2" charset="0"/>
              </a:rPr>
              <a:t> </a:t>
            </a:r>
            <a:r>
              <a:rPr lang="en-GB" b="0" i="0" dirty="0" err="1">
                <a:solidFill>
                  <a:srgbClr val="111111"/>
                </a:solidFill>
                <a:effectLst/>
                <a:latin typeface="Roboto" panose="02000000000000000000" pitchFamily="2" charset="0"/>
              </a:rPr>
              <a:t>Normung</a:t>
            </a:r>
            <a:r>
              <a:rPr lang="en-GB" b="0" i="0" dirty="0">
                <a:solidFill>
                  <a:srgbClr val="111111"/>
                </a:solidFill>
                <a:effectLst/>
                <a:latin typeface="Roboto" panose="02000000000000000000" pitchFamily="2" charset="0"/>
              </a:rPr>
              <a:t> (</a:t>
            </a:r>
            <a:r>
              <a:rPr lang="en-GB" dirty="0"/>
              <a:t>DIN)</a:t>
            </a:r>
          </a:p>
          <a:p>
            <a:r>
              <a:rPr lang="en-GB" dirty="0"/>
              <a:t>British Standards (BS)</a:t>
            </a:r>
          </a:p>
          <a:p>
            <a:r>
              <a:rPr lang="en-GB" dirty="0"/>
              <a:t>European Standards (EN)</a:t>
            </a:r>
          </a:p>
          <a:p>
            <a:r>
              <a:rPr lang="en-GB" dirty="0"/>
              <a:t>Canadian Standards Association (CSN)</a:t>
            </a:r>
          </a:p>
          <a:p>
            <a:pPr marL="0" indent="0">
              <a:buNone/>
            </a:pPr>
            <a:endParaRPr lang="en-GB" dirty="0"/>
          </a:p>
        </p:txBody>
      </p:sp>
    </p:spTree>
    <p:extLst>
      <p:ext uri="{BB962C8B-B14F-4D97-AF65-F5344CB8AC3E}">
        <p14:creationId xmlns:p14="http://schemas.microsoft.com/office/powerpoint/2010/main" val="3771022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08B4A-35FE-4047-BDB8-CD736260CEB6}"/>
              </a:ext>
            </a:extLst>
          </p:cNvPr>
          <p:cNvSpPr>
            <a:spLocks noGrp="1"/>
          </p:cNvSpPr>
          <p:nvPr>
            <p:ph type="title"/>
          </p:nvPr>
        </p:nvSpPr>
        <p:spPr>
          <a:xfrm>
            <a:off x="686834" y="1153572"/>
            <a:ext cx="3200400" cy="4461163"/>
          </a:xfrm>
        </p:spPr>
        <p:txBody>
          <a:bodyPr>
            <a:normAutofit/>
          </a:bodyPr>
          <a:lstStyle/>
          <a:p>
            <a:r>
              <a:rPr lang="en-GB" sz="4100" dirty="0">
                <a:solidFill>
                  <a:srgbClr val="FFFFFF"/>
                </a:solidFill>
              </a:rPr>
              <a:t>Organizations Governing Standard Codes and Practices on Corrosion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AC2A517-C814-4675-8F5B-D3C8D09004F1}"/>
              </a:ext>
            </a:extLst>
          </p:cNvPr>
          <p:cNvSpPr>
            <a:spLocks noGrp="1"/>
          </p:cNvSpPr>
          <p:nvPr>
            <p:ph idx="1"/>
          </p:nvPr>
        </p:nvSpPr>
        <p:spPr>
          <a:xfrm>
            <a:off x="4447308" y="591344"/>
            <a:ext cx="6906491" cy="5585619"/>
          </a:xfrm>
        </p:spPr>
        <p:txBody>
          <a:bodyPr anchor="ctr">
            <a:normAutofit/>
          </a:bodyPr>
          <a:lstStyle/>
          <a:p>
            <a:r>
              <a:rPr lang="en-GB" dirty="0"/>
              <a:t>American Gas Association</a:t>
            </a:r>
          </a:p>
          <a:p>
            <a:r>
              <a:rPr lang="en-GB" dirty="0"/>
              <a:t>American Society for Mechanical Engineers</a:t>
            </a:r>
          </a:p>
          <a:p>
            <a:r>
              <a:rPr lang="en-GB" dirty="0"/>
              <a:t>Materials Technology Institute</a:t>
            </a:r>
          </a:p>
          <a:p>
            <a:r>
              <a:rPr lang="en-GB" dirty="0"/>
              <a:t>The Society for Protective Coatings</a:t>
            </a:r>
          </a:p>
          <a:p>
            <a:r>
              <a:rPr lang="en-GB" dirty="0"/>
              <a:t>Steel Tank Institute</a:t>
            </a:r>
          </a:p>
          <a:p>
            <a:r>
              <a:rPr lang="en-GB" dirty="0"/>
              <a:t>Standardization Agency Indonesia</a:t>
            </a:r>
          </a:p>
        </p:txBody>
      </p:sp>
    </p:spTree>
    <p:extLst>
      <p:ext uri="{BB962C8B-B14F-4D97-AF65-F5344CB8AC3E}">
        <p14:creationId xmlns:p14="http://schemas.microsoft.com/office/powerpoint/2010/main" val="3401400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64333-7419-4EDA-A67F-02ABAC124E1F}"/>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Centres for Learning Corrosion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15D2AAC-03E2-40E1-9E16-2E2579DCB0C8}"/>
              </a:ext>
            </a:extLst>
          </p:cNvPr>
          <p:cNvSpPr>
            <a:spLocks noGrp="1"/>
          </p:cNvSpPr>
          <p:nvPr>
            <p:ph idx="1"/>
          </p:nvPr>
        </p:nvSpPr>
        <p:spPr>
          <a:xfrm>
            <a:off x="4447308" y="591344"/>
            <a:ext cx="6906491" cy="5585619"/>
          </a:xfrm>
        </p:spPr>
        <p:txBody>
          <a:bodyPr anchor="ctr">
            <a:normAutofit/>
          </a:bodyPr>
          <a:lstStyle/>
          <a:p>
            <a:r>
              <a:rPr lang="en-GB" dirty="0"/>
              <a:t>University of Manchester, UK</a:t>
            </a:r>
          </a:p>
          <a:p>
            <a:r>
              <a:rPr lang="en-GB" dirty="0"/>
              <a:t>University of Leeds, UK</a:t>
            </a:r>
          </a:p>
          <a:p>
            <a:r>
              <a:rPr lang="en-GB" dirty="0"/>
              <a:t>University of Surrey, UK</a:t>
            </a:r>
          </a:p>
          <a:p>
            <a:r>
              <a:rPr lang="en-GB" dirty="0"/>
              <a:t>University of Stockholm Sweden, </a:t>
            </a:r>
          </a:p>
          <a:p>
            <a:r>
              <a:rPr lang="en-GB" dirty="0"/>
              <a:t>University of Petronas, Malaysia</a:t>
            </a:r>
          </a:p>
          <a:p>
            <a:r>
              <a:rPr lang="en-GB" dirty="0"/>
              <a:t>Massachusetts Institute of Technology, USA </a:t>
            </a:r>
          </a:p>
          <a:p>
            <a:r>
              <a:rPr lang="en-GB" dirty="0"/>
              <a:t>University of Oklahoma, USA</a:t>
            </a:r>
          </a:p>
          <a:p>
            <a:r>
              <a:rPr lang="en-GB" dirty="0"/>
              <a:t>Norwegian University of Science and Technology (NTNU)</a:t>
            </a:r>
          </a:p>
          <a:p>
            <a:r>
              <a:rPr lang="en-GB" dirty="0"/>
              <a:t>Charles Darwin University, Australia </a:t>
            </a:r>
          </a:p>
          <a:p>
            <a:endParaRPr lang="en-GB" dirty="0"/>
          </a:p>
        </p:txBody>
      </p:sp>
    </p:spTree>
    <p:extLst>
      <p:ext uri="{BB962C8B-B14F-4D97-AF65-F5344CB8AC3E}">
        <p14:creationId xmlns:p14="http://schemas.microsoft.com/office/powerpoint/2010/main" val="3211168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2FC8A-E86F-4B26-BFFC-41D26507AB78}"/>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Centres for Learning Corrosion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854FD1F-0B5C-4638-8A7E-62CC2C0C5DB6}"/>
              </a:ext>
            </a:extLst>
          </p:cNvPr>
          <p:cNvSpPr>
            <a:spLocks noGrp="1"/>
          </p:cNvSpPr>
          <p:nvPr>
            <p:ph idx="1"/>
          </p:nvPr>
        </p:nvSpPr>
        <p:spPr>
          <a:xfrm>
            <a:off x="4447308" y="591344"/>
            <a:ext cx="6906491" cy="5585619"/>
          </a:xfrm>
        </p:spPr>
        <p:txBody>
          <a:bodyPr anchor="ctr">
            <a:normAutofit/>
          </a:bodyPr>
          <a:lstStyle/>
          <a:p>
            <a:r>
              <a:rPr lang="en-GB" dirty="0"/>
              <a:t>The University of Akron (OHIO) (BS corrosion engineering)</a:t>
            </a:r>
          </a:p>
          <a:p>
            <a:r>
              <a:rPr lang="en-GB" dirty="0"/>
              <a:t> The University of Queensland, Australia</a:t>
            </a:r>
          </a:p>
          <a:p>
            <a:r>
              <a:rPr lang="en-GB" dirty="0"/>
              <a:t> Curtain University, Australia</a:t>
            </a:r>
          </a:p>
          <a:p>
            <a:r>
              <a:rPr lang="en-GB" dirty="0"/>
              <a:t>Purdue University, USA</a:t>
            </a:r>
          </a:p>
          <a:p>
            <a:r>
              <a:rPr lang="en-GB" dirty="0"/>
              <a:t>Kilgore College. USA (Associate Degree in Corrosion Technology)</a:t>
            </a:r>
          </a:p>
          <a:p>
            <a:endParaRPr lang="en-GB" dirty="0"/>
          </a:p>
          <a:p>
            <a:endParaRPr lang="en-GB" dirty="0"/>
          </a:p>
        </p:txBody>
      </p:sp>
    </p:spTree>
    <p:extLst>
      <p:ext uri="{BB962C8B-B14F-4D97-AF65-F5344CB8AC3E}">
        <p14:creationId xmlns:p14="http://schemas.microsoft.com/office/powerpoint/2010/main" val="4094074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A37AC-E68C-4692-8A71-94899D556E76}"/>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Centres for Learning Short and Part - Time Courses on Corrosion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5778CA-673C-4624-A323-24F6BAD81301}"/>
              </a:ext>
            </a:extLst>
          </p:cNvPr>
          <p:cNvSpPr>
            <a:spLocks noGrp="1"/>
          </p:cNvSpPr>
          <p:nvPr>
            <p:ph idx="1"/>
          </p:nvPr>
        </p:nvSpPr>
        <p:spPr>
          <a:xfrm>
            <a:off x="4447308" y="591344"/>
            <a:ext cx="6906491" cy="5585619"/>
          </a:xfrm>
        </p:spPr>
        <p:txBody>
          <a:bodyPr anchor="ctr">
            <a:normAutofit/>
          </a:bodyPr>
          <a:lstStyle/>
          <a:p>
            <a:r>
              <a:rPr lang="en-GB" dirty="0"/>
              <a:t>NACE, USA</a:t>
            </a:r>
          </a:p>
          <a:p>
            <a:r>
              <a:rPr lang="en-GB" dirty="0"/>
              <a:t>Cranefield University, UK.</a:t>
            </a:r>
          </a:p>
          <a:p>
            <a:r>
              <a:rPr lang="en-GB" dirty="0"/>
              <a:t>Norwegian University of Science and Technology (NTNU) </a:t>
            </a:r>
          </a:p>
          <a:p>
            <a:r>
              <a:rPr lang="en-GB" dirty="0"/>
              <a:t>University of Manchester, UK</a:t>
            </a:r>
          </a:p>
          <a:p>
            <a:r>
              <a:rPr lang="en-GB" dirty="0"/>
              <a:t>University of Leeds, UK</a:t>
            </a:r>
          </a:p>
          <a:p>
            <a:r>
              <a:rPr lang="en-GB" dirty="0"/>
              <a:t>University of Oklahoma, USA</a:t>
            </a:r>
          </a:p>
          <a:p>
            <a:r>
              <a:rPr lang="en-GB" dirty="0"/>
              <a:t>WEBCORR Corrosion Clinic </a:t>
            </a:r>
          </a:p>
          <a:p>
            <a:r>
              <a:rPr lang="en-GB" dirty="0"/>
              <a:t>The Welding Institute, UK </a:t>
            </a:r>
          </a:p>
        </p:txBody>
      </p:sp>
    </p:spTree>
    <p:extLst>
      <p:ext uri="{BB962C8B-B14F-4D97-AF65-F5344CB8AC3E}">
        <p14:creationId xmlns:p14="http://schemas.microsoft.com/office/powerpoint/2010/main" val="696881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50FD2-0295-492C-892B-8E46B95E68F1}"/>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Centres for Learning Short and Part - Time Courses on Corrosion</a:t>
            </a:r>
            <a:br>
              <a:rPr lang="en-GB" dirty="0">
                <a:solidFill>
                  <a:srgbClr val="FFFFFF"/>
                </a:solidFill>
              </a:rPr>
            </a:br>
            <a:endParaRPr lang="en-GB"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2F8350A-4131-4596-8F5A-73250B7D4F12}"/>
              </a:ext>
            </a:extLst>
          </p:cNvPr>
          <p:cNvSpPr>
            <a:spLocks noGrp="1"/>
          </p:cNvSpPr>
          <p:nvPr>
            <p:ph idx="1"/>
          </p:nvPr>
        </p:nvSpPr>
        <p:spPr>
          <a:xfrm>
            <a:off x="4447306" y="591344"/>
            <a:ext cx="7488532" cy="5585619"/>
          </a:xfrm>
        </p:spPr>
        <p:txBody>
          <a:bodyPr anchor="ctr">
            <a:normAutofit/>
          </a:bodyPr>
          <a:lstStyle/>
          <a:p>
            <a:endParaRPr lang="en-GB" dirty="0"/>
          </a:p>
          <a:p>
            <a:r>
              <a:rPr lang="en-GB" dirty="0"/>
              <a:t>ECS (Engineering Corrosion Solutions) University, USA</a:t>
            </a:r>
          </a:p>
          <a:p>
            <a:r>
              <a:rPr lang="en-GB" dirty="0"/>
              <a:t>Penn State University, USA</a:t>
            </a:r>
          </a:p>
          <a:p>
            <a:r>
              <a:rPr lang="en-GB" dirty="0"/>
              <a:t>Southern Institute, South Africa</a:t>
            </a:r>
          </a:p>
          <a:p>
            <a:r>
              <a:rPr lang="en-GB" dirty="0"/>
              <a:t>Corrosion Prevention Association (CPA), UK</a:t>
            </a:r>
          </a:p>
          <a:p>
            <a:r>
              <a:rPr lang="en-GB" dirty="0"/>
              <a:t>Institute of Corrosion, UK</a:t>
            </a:r>
          </a:p>
          <a:p>
            <a:r>
              <a:rPr lang="en-GB" dirty="0"/>
              <a:t>American Society for Testing Materials (ASTM)</a:t>
            </a:r>
          </a:p>
          <a:p>
            <a:r>
              <a:rPr lang="en-GB" dirty="0" err="1"/>
              <a:t>FITech</a:t>
            </a:r>
            <a:r>
              <a:rPr lang="en-GB" dirty="0"/>
              <a:t> (Finland Institute of Technology), Finland</a:t>
            </a:r>
          </a:p>
          <a:p>
            <a:r>
              <a:rPr lang="en-GB" dirty="0"/>
              <a:t>A&amp;M University, Texas</a:t>
            </a:r>
          </a:p>
          <a:p>
            <a:endParaRPr lang="en-GB" dirty="0"/>
          </a:p>
          <a:p>
            <a:endParaRPr lang="en-GB" dirty="0"/>
          </a:p>
        </p:txBody>
      </p:sp>
    </p:spTree>
    <p:extLst>
      <p:ext uri="{BB962C8B-B14F-4D97-AF65-F5344CB8AC3E}">
        <p14:creationId xmlns:p14="http://schemas.microsoft.com/office/powerpoint/2010/main" val="3657319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296C3-2CBF-40B0-B1F3-60A08E1A230A}"/>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Centres for Learning Short and Part - Time Courses on Corrosion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1C406B-0627-41B5-931A-8B730891B09A}"/>
              </a:ext>
            </a:extLst>
          </p:cNvPr>
          <p:cNvSpPr>
            <a:spLocks noGrp="1"/>
          </p:cNvSpPr>
          <p:nvPr>
            <p:ph idx="1"/>
          </p:nvPr>
        </p:nvSpPr>
        <p:spPr>
          <a:xfrm>
            <a:off x="4447308" y="591344"/>
            <a:ext cx="6906491" cy="5585619"/>
          </a:xfrm>
        </p:spPr>
        <p:txBody>
          <a:bodyPr anchor="ctr">
            <a:normAutofit/>
          </a:bodyPr>
          <a:lstStyle/>
          <a:p>
            <a:r>
              <a:rPr lang="en-GB" dirty="0" err="1"/>
              <a:t>Metrohm</a:t>
            </a:r>
            <a:r>
              <a:rPr lang="en-GB" dirty="0"/>
              <a:t>, Switzerland</a:t>
            </a:r>
          </a:p>
          <a:p>
            <a:r>
              <a:rPr lang="en-GB" dirty="0"/>
              <a:t>ASM</a:t>
            </a:r>
          </a:p>
          <a:p>
            <a:r>
              <a:rPr lang="en-GB" dirty="0"/>
              <a:t>API</a:t>
            </a:r>
          </a:p>
          <a:p>
            <a:r>
              <a:rPr lang="en-GB" dirty="0"/>
              <a:t>Society of Automotive Engineers</a:t>
            </a:r>
          </a:p>
          <a:p>
            <a:r>
              <a:rPr lang="en-GB" dirty="0"/>
              <a:t>Association of Materials and Protection Performance/NACE (AMPP/NACE)</a:t>
            </a:r>
          </a:p>
        </p:txBody>
      </p:sp>
    </p:spTree>
    <p:extLst>
      <p:ext uri="{BB962C8B-B14F-4D97-AF65-F5344CB8AC3E}">
        <p14:creationId xmlns:p14="http://schemas.microsoft.com/office/powerpoint/2010/main" val="1865882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C3454-F27D-47DB-AE04-5684ED8BFCF9}"/>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Business Oriented Courses for Corrosion Engineers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2BC5D09-126E-42F1-AA1E-76A1F87ECA4D}"/>
              </a:ext>
            </a:extLst>
          </p:cNvPr>
          <p:cNvSpPr>
            <a:spLocks noGrp="1"/>
          </p:cNvSpPr>
          <p:nvPr>
            <p:ph idx="1"/>
          </p:nvPr>
        </p:nvSpPr>
        <p:spPr>
          <a:xfrm>
            <a:off x="4447308" y="591344"/>
            <a:ext cx="6906491" cy="5585619"/>
          </a:xfrm>
        </p:spPr>
        <p:txBody>
          <a:bodyPr anchor="ctr">
            <a:normAutofit lnSpcReduction="10000"/>
          </a:bodyPr>
          <a:lstStyle/>
          <a:p>
            <a:endParaRPr lang="en-GB" dirty="0"/>
          </a:p>
          <a:p>
            <a:endParaRPr lang="en-GB" dirty="0"/>
          </a:p>
          <a:p>
            <a:endParaRPr lang="en-GB" dirty="0"/>
          </a:p>
          <a:p>
            <a:r>
              <a:rPr lang="en-GB" dirty="0"/>
              <a:t>Ultrasonic testing</a:t>
            </a:r>
          </a:p>
          <a:p>
            <a:r>
              <a:rPr lang="en-GB" dirty="0"/>
              <a:t>Dye Penetration</a:t>
            </a:r>
          </a:p>
          <a:p>
            <a:r>
              <a:rPr lang="en-GB" dirty="0"/>
              <a:t>Magnetic Particle </a:t>
            </a:r>
          </a:p>
          <a:p>
            <a:r>
              <a:rPr lang="en-GB" dirty="0"/>
              <a:t>Positive Material Identification</a:t>
            </a:r>
          </a:p>
          <a:p>
            <a:r>
              <a:rPr lang="en-GB" dirty="0"/>
              <a:t>Thermography</a:t>
            </a:r>
          </a:p>
          <a:p>
            <a:r>
              <a:rPr lang="en-GB" dirty="0"/>
              <a:t>Eddy Current</a:t>
            </a:r>
          </a:p>
          <a:p>
            <a:r>
              <a:rPr lang="en-GB" dirty="0"/>
              <a:t>Radiography</a:t>
            </a:r>
          </a:p>
          <a:p>
            <a:r>
              <a:rPr lang="en-GB" dirty="0"/>
              <a:t>Field Signature Mapping</a:t>
            </a:r>
          </a:p>
          <a:p>
            <a:pPr marL="0" indent="0">
              <a:buNone/>
            </a:pP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09060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6363B-9FBE-4E0A-B177-5750260E5AA9}"/>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Introduction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6A8DFA0-F6DD-4CD4-BE4E-4487E4AD82FE}"/>
              </a:ext>
            </a:extLst>
          </p:cNvPr>
          <p:cNvSpPr>
            <a:spLocks noGrp="1"/>
          </p:cNvSpPr>
          <p:nvPr>
            <p:ph idx="1"/>
          </p:nvPr>
        </p:nvSpPr>
        <p:spPr>
          <a:xfrm>
            <a:off x="4447308" y="591344"/>
            <a:ext cx="6974671" cy="5585619"/>
          </a:xfrm>
        </p:spPr>
        <p:txBody>
          <a:bodyPr anchor="ctr">
            <a:normAutofit fontScale="85000" lnSpcReduction="10000"/>
          </a:bodyPr>
          <a:lstStyle/>
          <a:p>
            <a:pPr algn="just"/>
            <a:r>
              <a:rPr lang="en-GB" dirty="0"/>
              <a:t>Corrosion is everywhere, like air. As living being thrive with oxygen so does corrosion. Corrosion is a multidisciplinary subject has its roots in:</a:t>
            </a:r>
          </a:p>
          <a:p>
            <a:r>
              <a:rPr lang="en-GB" dirty="0"/>
              <a:t>Metallurgy</a:t>
            </a:r>
          </a:p>
          <a:p>
            <a:pPr algn="just"/>
            <a:r>
              <a:rPr lang="en-GB" dirty="0"/>
              <a:t>Materials - Metallic, Non-metallic, Engineering, Non-engineering,</a:t>
            </a:r>
          </a:p>
          <a:p>
            <a:pPr algn="just"/>
            <a:r>
              <a:rPr lang="en-GB" dirty="0"/>
              <a:t>Science - Chemistry, Electrochemistry, Microbiology</a:t>
            </a:r>
          </a:p>
          <a:p>
            <a:pPr algn="just"/>
            <a:r>
              <a:rPr lang="en-GB" dirty="0"/>
              <a:t>Engineering - Chemical, Mechanical, Electrical, Civil, </a:t>
            </a:r>
          </a:p>
          <a:p>
            <a:pPr algn="just"/>
            <a:r>
              <a:rPr lang="en-GB" dirty="0"/>
              <a:t>Computer applications, </a:t>
            </a:r>
          </a:p>
          <a:p>
            <a:pPr algn="just"/>
            <a:r>
              <a:rPr lang="en-GB" dirty="0"/>
              <a:t>Corrosion is experienced by all materials and all sectors from domestic to advance industries. </a:t>
            </a:r>
          </a:p>
          <a:p>
            <a:pPr algn="just"/>
            <a:r>
              <a:rPr lang="en-GB" dirty="0"/>
              <a:t>Historically, corrosion has been a focus of study for scientists and engineers for 150+ years. </a:t>
            </a:r>
          </a:p>
          <a:p>
            <a:pPr algn="just"/>
            <a:r>
              <a:rPr lang="en-GB" dirty="0"/>
              <a:t>As the focus of study is further enlarging, the impact of corrosion and its understanding is enlarging too. </a:t>
            </a:r>
          </a:p>
          <a:p>
            <a:endParaRPr lang="en-GB" dirty="0"/>
          </a:p>
        </p:txBody>
      </p:sp>
    </p:spTree>
    <p:extLst>
      <p:ext uri="{BB962C8B-B14F-4D97-AF65-F5344CB8AC3E}">
        <p14:creationId xmlns:p14="http://schemas.microsoft.com/office/powerpoint/2010/main" val="181459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F9B48-50D1-4081-91DE-C149C794D348}"/>
              </a:ext>
            </a:extLst>
          </p:cNvPr>
          <p:cNvSpPr>
            <a:spLocks noGrp="1"/>
          </p:cNvSpPr>
          <p:nvPr>
            <p:ph type="title"/>
          </p:nvPr>
        </p:nvSpPr>
        <p:spPr>
          <a:xfrm>
            <a:off x="1028700" y="1967266"/>
            <a:ext cx="2628900" cy="2547257"/>
          </a:xfrm>
          <a:solidFill>
            <a:schemeClr val="accent2"/>
          </a:solidFill>
        </p:spPr>
        <p:txBody>
          <a:bodyPr vert="horz" lIns="91440" tIns="45720" rIns="91440" bIns="45720" rtlCol="0" anchor="ctr">
            <a:normAutofit/>
          </a:bodyPr>
          <a:lstStyle/>
          <a:p>
            <a:pPr algn="ctr"/>
            <a:r>
              <a:rPr lang="en-US" kern="1200" dirty="0">
                <a:solidFill>
                  <a:srgbClr val="FFFFFF"/>
                </a:solidFill>
                <a:latin typeface="+mj-lt"/>
                <a:ea typeface="+mj-ea"/>
                <a:cs typeface="+mj-cs"/>
              </a:rPr>
              <a:t>Impacts of Corrosion</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(Research opportunities in Corrosion Science and Engineering 2011)</a:t>
            </a:r>
          </a:p>
        </p:txBody>
      </p:sp>
      <p:pic>
        <p:nvPicPr>
          <p:cNvPr id="4" name="Content Placeholder 3">
            <a:extLst>
              <a:ext uri="{FF2B5EF4-FFF2-40B4-BE49-F238E27FC236}">
                <a16:creationId xmlns:a16="http://schemas.microsoft.com/office/drawing/2014/main" id="{ECB73C7A-7D2B-4862-8B02-CFD97FD986A3}"/>
              </a:ext>
            </a:extLst>
          </p:cNvPr>
          <p:cNvPicPr>
            <a:picLocks noGrp="1" noChangeAspect="1"/>
          </p:cNvPicPr>
          <p:nvPr>
            <p:ph idx="1"/>
          </p:nvPr>
        </p:nvPicPr>
        <p:blipFill>
          <a:blip r:embed="rId2"/>
          <a:stretch>
            <a:fillRect/>
          </a:stretch>
        </p:blipFill>
        <p:spPr>
          <a:xfrm>
            <a:off x="5326472" y="643466"/>
            <a:ext cx="5682387" cy="5568739"/>
          </a:xfrm>
          <a:prstGeom prst="rect">
            <a:avLst/>
          </a:prstGeom>
          <a:solidFill>
            <a:schemeClr val="accent2"/>
          </a:solidFill>
        </p:spPr>
      </p:pic>
    </p:spTree>
    <p:extLst>
      <p:ext uri="{BB962C8B-B14F-4D97-AF65-F5344CB8AC3E}">
        <p14:creationId xmlns:p14="http://schemas.microsoft.com/office/powerpoint/2010/main" val="102067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5A6D9-AE82-4017-A109-B9920B27BE41}"/>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Global Cost of Corrosion </a:t>
            </a:r>
            <a:br>
              <a:rPr lang="en-GB" sz="2800" dirty="0">
                <a:solidFill>
                  <a:srgbClr val="FFFFFF"/>
                </a:solidFill>
              </a:rPr>
            </a:br>
            <a:br>
              <a:rPr lang="en-GB" sz="2800" dirty="0">
                <a:solidFill>
                  <a:srgbClr val="FFFFFF"/>
                </a:solidFill>
              </a:rPr>
            </a:br>
            <a:r>
              <a:rPr lang="en-GB" sz="2800" dirty="0">
                <a:solidFill>
                  <a:srgbClr val="FFFFFF"/>
                </a:solidFill>
              </a:rPr>
              <a:t>(NACE 2016)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2B99EDB-B220-41C5-A064-C6FF01DBF362}"/>
              </a:ext>
            </a:extLst>
          </p:cNvPr>
          <p:cNvSpPr>
            <a:spLocks noGrp="1"/>
          </p:cNvSpPr>
          <p:nvPr>
            <p:ph idx="1"/>
          </p:nvPr>
        </p:nvSpPr>
        <p:spPr>
          <a:xfrm>
            <a:off x="4447308" y="591344"/>
            <a:ext cx="6906491" cy="5585619"/>
          </a:xfrm>
        </p:spPr>
        <p:txBody>
          <a:bodyPr anchor="ctr">
            <a:normAutofit/>
          </a:bodyPr>
          <a:lstStyle/>
          <a:p>
            <a:pPr algn="just"/>
            <a:r>
              <a:rPr lang="en-GB" dirty="0"/>
              <a:t>3.4% Global Gross Domestic Product (GDP)</a:t>
            </a:r>
          </a:p>
          <a:p>
            <a:r>
              <a:rPr lang="en-GB" dirty="0">
                <a:latin typeface="Calibri" panose="020F0502020204030204" pitchFamily="34" charset="0"/>
                <a:cs typeface="Calibri" panose="020F0502020204030204" pitchFamily="34" charset="0"/>
              </a:rPr>
              <a:t>≈ </a:t>
            </a:r>
            <a:r>
              <a:rPr lang="en-GB" dirty="0"/>
              <a:t>US$ 2.5 Trillions</a:t>
            </a:r>
          </a:p>
          <a:p>
            <a:pPr algn="just"/>
            <a:r>
              <a:rPr lang="en-GB" dirty="0"/>
              <a:t>Global savings </a:t>
            </a:r>
            <a:r>
              <a:rPr lang="en-GB" dirty="0">
                <a:latin typeface="Calibri" panose="020F0502020204030204" pitchFamily="34" charset="0"/>
                <a:cs typeface="Calibri" panose="020F0502020204030204" pitchFamily="34" charset="0"/>
              </a:rPr>
              <a:t>≈ </a:t>
            </a:r>
            <a:r>
              <a:rPr lang="en-GB" dirty="0"/>
              <a:t>15 to 35% (</a:t>
            </a:r>
            <a:r>
              <a:rPr lang="en-GB" dirty="0">
                <a:latin typeface="Calibri" panose="020F0502020204030204" pitchFamily="34" charset="0"/>
                <a:cs typeface="Calibri" panose="020F0502020204030204" pitchFamily="34" charset="0"/>
              </a:rPr>
              <a:t>≈ </a:t>
            </a:r>
            <a:r>
              <a:rPr lang="en-GB" dirty="0"/>
              <a:t>375 to 875 Billions US Dollars) of the global cost of damages by implementing the present state of corrosion technology.</a:t>
            </a:r>
          </a:p>
          <a:p>
            <a:pPr algn="just"/>
            <a:r>
              <a:rPr lang="en-GB" dirty="0"/>
              <a:t>The cost of corrosion is on the rise as industrial units and disastrous impacts of corrosion,  so is the demand of corrosion engineers and corrosion awareness.   </a:t>
            </a:r>
          </a:p>
          <a:p>
            <a:endParaRPr lang="en-GB" dirty="0"/>
          </a:p>
        </p:txBody>
      </p:sp>
    </p:spTree>
    <p:extLst>
      <p:ext uri="{BB962C8B-B14F-4D97-AF65-F5344CB8AC3E}">
        <p14:creationId xmlns:p14="http://schemas.microsoft.com/office/powerpoint/2010/main" val="182591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5F2B6-BEFC-4403-8E2F-683316381216}"/>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What is Corrosion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3AF971C-0D12-4879-8415-D0691B1F75E8}"/>
              </a:ext>
            </a:extLst>
          </p:cNvPr>
          <p:cNvSpPr>
            <a:spLocks noGrp="1"/>
          </p:cNvSpPr>
          <p:nvPr>
            <p:ph idx="1"/>
          </p:nvPr>
        </p:nvSpPr>
        <p:spPr>
          <a:xfrm>
            <a:off x="4447308" y="477520"/>
            <a:ext cx="7057858" cy="5699443"/>
          </a:xfrm>
        </p:spPr>
        <p:txBody>
          <a:bodyPr anchor="ctr">
            <a:normAutofit fontScale="92500"/>
          </a:bodyPr>
          <a:lstStyle/>
          <a:p>
            <a:pPr algn="just"/>
            <a:r>
              <a:rPr lang="en-GB" sz="2400" dirty="0"/>
              <a:t>Corrosion is the deterioration of a material, usually a metal, that results from a chemical or electrochemical reaction with its environment (NACE 2012). </a:t>
            </a:r>
          </a:p>
          <a:p>
            <a:pPr algn="just"/>
            <a:r>
              <a:rPr lang="en-GB" sz="2400" dirty="0">
                <a:effectLst/>
                <a:ea typeface="Times New Roman" panose="02020603050405020304" pitchFamily="18" charset="0"/>
                <a:cs typeface="Times New Roman" panose="02020603050405020304" pitchFamily="18" charset="0"/>
              </a:rPr>
              <a:t>Degradation and loss of function of all materials by their exposure to the environment (DOD - Assessment of Corrosion Education 2009)</a:t>
            </a:r>
          </a:p>
          <a:p>
            <a:pPr algn="just"/>
            <a:r>
              <a:rPr lang="en-GB" sz="2400" dirty="0">
                <a:effectLst/>
                <a:ea typeface="Times New Roman" panose="02020603050405020304" pitchFamily="18" charset="0"/>
                <a:cs typeface="Times New Roman" panose="02020603050405020304" pitchFamily="18" charset="0"/>
              </a:rPr>
              <a:t>Physicochemical interaction between a metal and its environment which results in changes in the properties of the metal and which may often lead to impairment of the function of the metal, the environment, or the technical system of which these form a part (</a:t>
            </a:r>
            <a:r>
              <a:rPr lang="en-GB" sz="2400" dirty="0">
                <a:ea typeface="Times New Roman" panose="02020603050405020304" pitchFamily="18" charset="0"/>
                <a:cs typeface="Times New Roman" panose="02020603050405020304" pitchFamily="18" charset="0"/>
              </a:rPr>
              <a:t>ISO </a:t>
            </a:r>
            <a:r>
              <a:rPr lang="en-GB" sz="2400" dirty="0">
                <a:effectLst/>
                <a:ea typeface="Times New Roman" panose="02020603050405020304" pitchFamily="18" charset="0"/>
                <a:cs typeface="Times New Roman" panose="02020603050405020304" pitchFamily="18" charset="0"/>
              </a:rPr>
              <a:t>8044 1986). </a:t>
            </a:r>
          </a:p>
          <a:p>
            <a:pPr algn="just"/>
            <a:r>
              <a:rPr lang="en-MY" sz="2400" dirty="0"/>
              <a:t>Corrosion is an irreversible interfacial reaction of a metal (metallic, ceramic, polymer) with its environment, which results in consumption of the material or dissolution into the material of a component of the environment (IUPAC 1989, 2012).</a:t>
            </a:r>
            <a:endParaRPr lang="en-GB" sz="2400" dirty="0"/>
          </a:p>
          <a:p>
            <a:endParaRPr lang="en-GB" sz="2200" dirty="0"/>
          </a:p>
        </p:txBody>
      </p:sp>
    </p:spTree>
    <p:extLst>
      <p:ext uri="{BB962C8B-B14F-4D97-AF65-F5344CB8AC3E}">
        <p14:creationId xmlns:p14="http://schemas.microsoft.com/office/powerpoint/2010/main" val="403269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E0616A-7018-4554-9592-DE56986A86E3}"/>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What is Corrosion Science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629D520-F667-4387-91A5-C5AD156AB584}"/>
              </a:ext>
            </a:extLst>
          </p:cNvPr>
          <p:cNvSpPr>
            <a:spLocks noGrp="1"/>
          </p:cNvSpPr>
          <p:nvPr>
            <p:ph idx="1"/>
          </p:nvPr>
        </p:nvSpPr>
        <p:spPr>
          <a:xfrm>
            <a:off x="4447308" y="591344"/>
            <a:ext cx="6906491" cy="5585619"/>
          </a:xfrm>
        </p:spPr>
        <p:txBody>
          <a:bodyPr anchor="ctr">
            <a:normAutofit/>
          </a:bodyPr>
          <a:lstStyle/>
          <a:p>
            <a:r>
              <a:rPr lang="en-GB" dirty="0"/>
              <a:t>Corrosion science is the study of the interaction of materials with its environment. </a:t>
            </a:r>
          </a:p>
          <a:p>
            <a:endParaRPr lang="en-GB" dirty="0"/>
          </a:p>
        </p:txBody>
      </p:sp>
    </p:spTree>
    <p:extLst>
      <p:ext uri="{BB962C8B-B14F-4D97-AF65-F5344CB8AC3E}">
        <p14:creationId xmlns:p14="http://schemas.microsoft.com/office/powerpoint/2010/main" val="3547976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8ED72-1B21-45E1-914E-15C24111254E}"/>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What is Corrosion Engineering  </a:t>
            </a:r>
            <a:br>
              <a:rPr lang="en-GB" sz="4100" dirty="0">
                <a:solidFill>
                  <a:srgbClr val="FFFFFF"/>
                </a:solidFill>
              </a:rPr>
            </a:br>
            <a:br>
              <a:rPr lang="en-GB" sz="4100" dirty="0">
                <a:solidFill>
                  <a:srgbClr val="FFFFFF"/>
                </a:solidFill>
              </a:rPr>
            </a:br>
            <a:r>
              <a:rPr lang="en-GB" sz="4100" dirty="0">
                <a:solidFill>
                  <a:srgbClr val="FFFFFF"/>
                </a:solidFill>
              </a:rPr>
              <a:t>(</a:t>
            </a:r>
            <a:r>
              <a:rPr lang="en-GB" sz="3100" dirty="0">
                <a:solidFill>
                  <a:srgbClr val="FFFFFF"/>
                </a:solidFill>
              </a:rPr>
              <a:t>M. G. Fontana  and N.D Greene 1978)</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E07E28-78E3-4107-821D-48D1564FD8FC}"/>
              </a:ext>
            </a:extLst>
          </p:cNvPr>
          <p:cNvSpPr>
            <a:spLocks noGrp="1"/>
          </p:cNvSpPr>
          <p:nvPr>
            <p:ph idx="1"/>
          </p:nvPr>
        </p:nvSpPr>
        <p:spPr>
          <a:xfrm>
            <a:off x="4447308" y="591344"/>
            <a:ext cx="6906491" cy="5585619"/>
          </a:xfrm>
        </p:spPr>
        <p:txBody>
          <a:bodyPr anchor="ctr">
            <a:normAutofit/>
          </a:bodyPr>
          <a:lstStyle/>
          <a:p>
            <a:pPr algn="just"/>
            <a:r>
              <a:rPr lang="en-GB" dirty="0"/>
              <a:t>Corrosion engineering is the application of science and art to prevent or control corrosion damages economically and safely. </a:t>
            </a:r>
          </a:p>
          <a:p>
            <a:endParaRPr lang="en-GB" dirty="0"/>
          </a:p>
        </p:txBody>
      </p:sp>
    </p:spTree>
    <p:extLst>
      <p:ext uri="{BB962C8B-B14F-4D97-AF65-F5344CB8AC3E}">
        <p14:creationId xmlns:p14="http://schemas.microsoft.com/office/powerpoint/2010/main" val="2783388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11313</TotalTime>
  <Words>1609</Words>
  <Application>Microsoft Office PowerPoint</Application>
  <PresentationFormat>Widescreen</PresentationFormat>
  <Paragraphs>257</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Roboto</vt:lpstr>
      <vt:lpstr>Office Theme</vt:lpstr>
      <vt:lpstr>On  Invitation</vt:lpstr>
      <vt:lpstr>CORROSION AS A CAREER FOR UNDERGRADUATE STUDENTS</vt:lpstr>
      <vt:lpstr>Qualification and Experience </vt:lpstr>
      <vt:lpstr>Introduction</vt:lpstr>
      <vt:lpstr>Impacts of Corrosion  (Research opportunities in Corrosion Science and Engineering 2011)</vt:lpstr>
      <vt:lpstr>Global Cost of Corrosion   (NACE 2016)</vt:lpstr>
      <vt:lpstr>What is Corrosion</vt:lpstr>
      <vt:lpstr>What is Corrosion Science</vt:lpstr>
      <vt:lpstr>What is Corrosion Engineering    (M. G. Fontana  and N.D Greene 1978)</vt:lpstr>
      <vt:lpstr>What is  Corrosion Engineering   (Corrosionpedia)  </vt:lpstr>
      <vt:lpstr>What is Corrosion Engineering   (Wikipedia)</vt:lpstr>
      <vt:lpstr> What is Corrosion Technology  (www.Kilgore.edo/academia)    </vt:lpstr>
      <vt:lpstr>What is Corrosion Technologist   (European Federation of Corrosion)</vt:lpstr>
      <vt:lpstr>Metals on  Periodic Table</vt:lpstr>
      <vt:lpstr>Minerals and Materials  (Minerals and Materials Survey USA Geological Service - 2020)  </vt:lpstr>
      <vt:lpstr>Materials </vt:lpstr>
      <vt:lpstr>Environments in Corrosion  (Corrosion Volume 1     Shrier L.L.) </vt:lpstr>
      <vt:lpstr>Varieties of Corrosion and Corrosion Damages</vt:lpstr>
      <vt:lpstr>Properties of Materials</vt:lpstr>
      <vt:lpstr>Workable Properties of Materials</vt:lpstr>
      <vt:lpstr>Ugly Faces of Corrosion</vt:lpstr>
      <vt:lpstr>Ugly Faces of Corrosion</vt:lpstr>
      <vt:lpstr>Pretty Faces of Corrosion</vt:lpstr>
      <vt:lpstr>Pretty Faces of Corrosion</vt:lpstr>
      <vt:lpstr>Career Opportunities in Industry  </vt:lpstr>
      <vt:lpstr>Career Opportunities in Business</vt:lpstr>
      <vt:lpstr>Career Opportunities in Business</vt:lpstr>
      <vt:lpstr>Career Opportunities in Business  </vt:lpstr>
      <vt:lpstr>Corrosion Workforce (John R Scully, 16th International Corrosion Conference, Beijing, China 2005/Assessment of Corrosion Education, National Academic of Sciences 2009)</vt:lpstr>
      <vt:lpstr>Organizations governing Standards, Codes and Practices on Corrosion  </vt:lpstr>
      <vt:lpstr>Organizations Governing Standards, Codes and Practices on Corrosion  </vt:lpstr>
      <vt:lpstr>Organizations Governing Standard Codes and Practices on Corrosion </vt:lpstr>
      <vt:lpstr>Centres for Learning Corrosion</vt:lpstr>
      <vt:lpstr>Centres for Learning Corrosion</vt:lpstr>
      <vt:lpstr>Centres for Learning Short and Part - Time Courses on Corrosion </vt:lpstr>
      <vt:lpstr>Centres for Learning Short and Part - Time Courses on Corrosion </vt:lpstr>
      <vt:lpstr>Centres for Learning Short and Part - Time Courses on Corrosion</vt:lpstr>
      <vt:lpstr>Business Oriented Courses for Corrosion Engineers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CORROSION AS A CAREAR FOR UNDERGRADUATE STUDENTS</dc:title>
  <dc:creator>Mahboob Rana</dc:creator>
  <cp:lastModifiedBy>Mahboob Rana</cp:lastModifiedBy>
  <cp:revision>190</cp:revision>
  <dcterms:created xsi:type="dcterms:W3CDTF">2021-09-07T04:06:29Z</dcterms:created>
  <dcterms:modified xsi:type="dcterms:W3CDTF">2021-09-29T03:07:08Z</dcterms:modified>
</cp:coreProperties>
</file>